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sldIdLst>
    <p:sldId id="256" r:id="rId5"/>
    <p:sldId id="257" r:id="rId6"/>
    <p:sldId id="276" r:id="rId7"/>
    <p:sldId id="258" r:id="rId8"/>
    <p:sldId id="259" r:id="rId9"/>
    <p:sldId id="277" r:id="rId10"/>
    <p:sldId id="260" r:id="rId11"/>
    <p:sldId id="278" r:id="rId12"/>
    <p:sldId id="261" r:id="rId13"/>
    <p:sldId id="279" r:id="rId14"/>
    <p:sldId id="262" r:id="rId15"/>
    <p:sldId id="263" r:id="rId16"/>
    <p:sldId id="264" r:id="rId17"/>
    <p:sldId id="280" r:id="rId18"/>
    <p:sldId id="267" r:id="rId19"/>
    <p:sldId id="275" r:id="rId20"/>
    <p:sldId id="268" r:id="rId21"/>
    <p:sldId id="281" r:id="rId22"/>
    <p:sldId id="282" r:id="rId23"/>
    <p:sldId id="283" r:id="rId24"/>
    <p:sldId id="265" r:id="rId25"/>
    <p:sldId id="284" r:id="rId26"/>
    <p:sldId id="285" r:id="rId27"/>
    <p:sldId id="286" r:id="rId28"/>
    <p:sldId id="266" r:id="rId29"/>
    <p:sldId id="273" r:id="rId30"/>
    <p:sldId id="274" r:id="rId31"/>
    <p:sldId id="287" r:id="rId32"/>
    <p:sldId id="27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91A4C5-595C-9EB5-2608-6F1F1160D406}" name="Bhookya, Gopi Krishna" initials="BG" userId="S::gb42904n@pace.edu::06149035-0fc7-491b-a239-444181b3038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BE4A08-C4A3-1B9B-50F1-D5FCFAB1E427}" v="455" dt="2025-02-23T04:40:45.8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94733"/>
  </p:normalViewPr>
  <p:slideViewPr>
    <p:cSldViewPr snapToGrid="0">
      <p:cViewPr varScale="1">
        <p:scale>
          <a:sx n="100" d="100"/>
          <a:sy n="100" d="100"/>
        </p:scale>
        <p:origin x="9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2960496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9B2E42-9799-4829-BCA2-6934273CF7E0}" type="datetimeFigureOut">
              <a:rPr lang="en-IN" smtClean="0"/>
              <a:t>10/03/25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74647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876239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latin typeface="Times New Roman" panose="02020603050405020304" pitchFamily="18" charset="0"/>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latin typeface="Times New Roman" panose="02020603050405020304" pitchFamily="18" charset="0"/>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2573805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201663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latin typeface="Times New Roman" panose="02020603050405020304" pitchFamily="18" charset="0"/>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latin typeface="Times New Roman" panose="02020603050405020304" pitchFamily="18" charset="0"/>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25387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794409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3372889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343954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193639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B2E42-9799-4829-BCA2-6934273CF7E0}" type="datetimeFigureOut">
              <a:rPr lang="en-IN" smtClean="0"/>
              <a:t>10/03/25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309728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9B2E42-9799-4829-BCA2-6934273CF7E0}" type="datetimeFigureOut">
              <a:rPr lang="en-IN" smtClean="0"/>
              <a:t>10/03/25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55923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9B2E42-9799-4829-BCA2-6934273CF7E0}" type="datetimeFigureOut">
              <a:rPr lang="en-IN" smtClean="0"/>
              <a:t>10/03/25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358715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9B2E42-9799-4829-BCA2-6934273CF7E0}" type="datetimeFigureOut">
              <a:rPr lang="en-IN" smtClean="0"/>
              <a:t>10/03/25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84559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B2E42-9799-4829-BCA2-6934273CF7E0}" type="datetimeFigureOut">
              <a:rPr lang="en-IN" smtClean="0"/>
              <a:t>10/03/25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2269590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9B2E42-9799-4829-BCA2-6934273CF7E0}" type="datetimeFigureOut">
              <a:rPr lang="en-IN" smtClean="0"/>
              <a:t>10/03/25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80216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9B2E42-9799-4829-BCA2-6934273CF7E0}" type="datetimeFigureOut">
              <a:rPr lang="en-IN" smtClean="0"/>
              <a:t>10/03/25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C994C2-4EAA-4B83-87F7-15AF29246A54}" type="slidenum">
              <a:rPr lang="en-IN" smtClean="0"/>
              <a:t>‹#›</a:t>
            </a:fld>
            <a:endParaRPr lang="en-IN"/>
          </a:p>
        </p:txBody>
      </p:sp>
    </p:spTree>
    <p:extLst>
      <p:ext uri="{BB962C8B-B14F-4D97-AF65-F5344CB8AC3E}">
        <p14:creationId xmlns:p14="http://schemas.microsoft.com/office/powerpoint/2010/main" val="185708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Times New Roman" panose="02020603050405020304" pitchFamily="18" charset="0"/>
              </a:defRPr>
            </a:lvl1pPr>
          </a:lstStyle>
          <a:p>
            <a:fld id="{E29B2E42-9799-4829-BCA2-6934273CF7E0}" type="datetimeFigureOut">
              <a:rPr lang="en-IN" smtClean="0"/>
              <a:pPr/>
              <a:t>10/03/25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Times New Roman" panose="02020603050405020304" pitchFamily="18" charset="0"/>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Times New Roman" panose="02020603050405020304" pitchFamily="18" charset="0"/>
              </a:defRPr>
            </a:lvl1pPr>
          </a:lstStyle>
          <a:p>
            <a:fld id="{66C994C2-4EAA-4B83-87F7-15AF29246A54}" type="slidenum">
              <a:rPr lang="en-IN" smtClean="0"/>
              <a:pPr/>
              <a:t>‹#›</a:t>
            </a:fld>
            <a:endParaRPr lang="en-IN"/>
          </a:p>
        </p:txBody>
      </p:sp>
    </p:spTree>
    <p:extLst>
      <p:ext uri="{BB962C8B-B14F-4D97-AF65-F5344CB8AC3E}">
        <p14:creationId xmlns:p14="http://schemas.microsoft.com/office/powerpoint/2010/main" val="114672298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Times New Roman" panose="02020603050405020304" pitchFamily="18"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Times New Roman" panose="02020603050405020304" pitchFamily="18" charset="0"/>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Times New Roman" panose="02020603050405020304" pitchFamily="18" charset="0"/>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Times New Roman" panose="02020603050405020304" pitchFamily="18" charset="0"/>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Times New Roman" panose="02020603050405020304" pitchFamily="18" charset="0"/>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Times New Roman" panose="02020603050405020304" pitchFamily="18" charset="0"/>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hyperlink" Target="https://www.python.org/"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scikit-learn.org/stable/" TargetMode="External"/><Relationship Id="rId5" Type="http://schemas.openxmlformats.org/officeDocument/2006/relationships/hyperlink" Target="https://www.tensorflow.org/" TargetMode="External"/><Relationship Id="rId4" Type="http://schemas.openxmlformats.org/officeDocument/2006/relationships/image" Target="../media/image16.png"/><Relationship Id="rId9" Type="http://schemas.openxmlformats.org/officeDocument/2006/relationships/hyperlink" Target="https://streamlit.io/"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mysql.com/" TargetMode="External"/><Relationship Id="rId3" Type="http://schemas.openxmlformats.org/officeDocument/2006/relationships/hyperlink" Target="https://code.visualstudio.com/" TargetMode="External"/><Relationship Id="rId7"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hyperlink" Target="https://www.anaconda.com/" TargetMode="External"/><Relationship Id="rId5" Type="http://schemas.openxmlformats.org/officeDocument/2006/relationships/hyperlink" Target="https://www.atlassian.com/software/jira" TargetMode="External"/><Relationship Id="rId4" Type="http://schemas.openxmlformats.org/officeDocument/2006/relationships/image" Target="../media/image19.jpeg"/><Relationship Id="rId9"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www.microsoft.com/en-us/microsoft-teams/group-chat-software"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htmw/2025S-SALAAR/wik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htmw/2025S-SALAAR/wik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A117-B63B-18A5-48BB-C2281A05D1FC}"/>
              </a:ext>
            </a:extLst>
          </p:cNvPr>
          <p:cNvSpPr>
            <a:spLocks noGrp="1"/>
          </p:cNvSpPr>
          <p:nvPr>
            <p:ph type="ctrTitle"/>
          </p:nvPr>
        </p:nvSpPr>
        <p:spPr>
          <a:xfrm>
            <a:off x="1780674" y="143795"/>
            <a:ext cx="9144000" cy="2387600"/>
          </a:xfrm>
        </p:spPr>
        <p:txBody>
          <a:bodyPr>
            <a:normAutofit/>
          </a:bodyPr>
          <a:lstStyle/>
          <a:p>
            <a:r>
              <a:rPr lang="en-US" sz="4800" b="0" i="0" u="none" strike="noStrike">
                <a:solidFill>
                  <a:srgbClr val="000000"/>
                </a:solidFill>
                <a:effectLst/>
                <a:latin typeface="Times New Roman" panose="02020603050405020304" pitchFamily="18" charset="0"/>
                <a:cs typeface="Times New Roman" panose="02020603050405020304" pitchFamily="18" charset="0"/>
              </a:rPr>
              <a:t>Plant leaf Disease detection Using CNN and TensorFlow(</a:t>
            </a:r>
            <a:r>
              <a:rPr lang="en-IN" sz="4800" b="0" i="0">
                <a:solidFill>
                  <a:srgbClr val="374151"/>
                </a:solidFill>
                <a:effectLst/>
                <a:latin typeface="Times New Roman" panose="02020603050405020304" pitchFamily="18" charset="0"/>
                <a:cs typeface="Times New Roman" panose="02020603050405020304" pitchFamily="18" charset="0"/>
              </a:rPr>
              <a:t>Phytora: Plant Health’s Future</a:t>
            </a:r>
            <a:r>
              <a:rPr lang="en-IN" sz="4800">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id="{E9D06311-8A54-B9AE-3087-453A14AADC0B}"/>
              </a:ext>
            </a:extLst>
          </p:cNvPr>
          <p:cNvSpPr>
            <a:spLocks noGrp="1"/>
          </p:cNvSpPr>
          <p:nvPr>
            <p:ph type="subTitle" idx="1"/>
          </p:nvPr>
        </p:nvSpPr>
        <p:spPr>
          <a:xfrm>
            <a:off x="8518358" y="3168608"/>
            <a:ext cx="2807368" cy="520783"/>
          </a:xfrm>
        </p:spPr>
        <p:txBody>
          <a:bodyPr/>
          <a:lstStyle/>
          <a:p>
            <a:r>
              <a:rPr lang="en-IN"/>
              <a:t>- BY Team SALAAR</a:t>
            </a:r>
          </a:p>
        </p:txBody>
      </p:sp>
    </p:spTree>
    <p:extLst>
      <p:ext uri="{BB962C8B-B14F-4D97-AF65-F5344CB8AC3E}">
        <p14:creationId xmlns:p14="http://schemas.microsoft.com/office/powerpoint/2010/main" val="4108974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84F8-6FB3-016E-9046-80F75CDFD094}"/>
              </a:ext>
            </a:extLst>
          </p:cNvPr>
          <p:cNvSpPr>
            <a:spLocks noGrp="1"/>
          </p:cNvSpPr>
          <p:nvPr>
            <p:ph type="title"/>
          </p:nvPr>
        </p:nvSpPr>
        <p:spPr>
          <a:xfrm>
            <a:off x="1387966" y="839076"/>
            <a:ext cx="10018713" cy="1752599"/>
          </a:xfrm>
        </p:spPr>
        <p:txBody>
          <a:bodyPr>
            <a:normAutofit/>
          </a:bodyPr>
          <a:lstStyle/>
          <a:p>
            <a:r>
              <a:rPr lang="en-US" sz="9600" dirty="0">
                <a:latin typeface="Times New Roman"/>
                <a:cs typeface="Times New Roman"/>
              </a:rPr>
              <a:t>04</a:t>
            </a:r>
            <a:endParaRPr lang="en-US" sz="9600" dirty="0"/>
          </a:p>
        </p:txBody>
      </p:sp>
      <p:sp>
        <p:nvSpPr>
          <p:cNvPr id="3" name="Content Placeholder 2">
            <a:extLst>
              <a:ext uri="{FF2B5EF4-FFF2-40B4-BE49-F238E27FC236}">
                <a16:creationId xmlns:a16="http://schemas.microsoft.com/office/drawing/2014/main" id="{54615989-0926-857C-F4AE-91B9893BAC02}"/>
              </a:ext>
            </a:extLst>
          </p:cNvPr>
          <p:cNvSpPr>
            <a:spLocks noGrp="1"/>
          </p:cNvSpPr>
          <p:nvPr>
            <p:ph idx="1"/>
          </p:nvPr>
        </p:nvSpPr>
        <p:spPr>
          <a:xfrm>
            <a:off x="2417103" y="1869964"/>
            <a:ext cx="7964817" cy="3124201"/>
          </a:xfrm>
        </p:spPr>
        <p:txBody>
          <a:bodyPr>
            <a:normAutofit/>
          </a:bodyPr>
          <a:lstStyle/>
          <a:p>
            <a:pPr marL="0" indent="0">
              <a:buNone/>
            </a:pPr>
            <a:r>
              <a:rPr lang="en-US" sz="4000" dirty="0">
                <a:latin typeface="Times New Roman"/>
                <a:cs typeface="Times New Roman"/>
              </a:rPr>
              <a:t>      Personas</a:t>
            </a:r>
            <a:endParaRPr lang="en-US" sz="4000" dirty="0"/>
          </a:p>
        </p:txBody>
      </p:sp>
    </p:spTree>
    <p:extLst>
      <p:ext uri="{BB962C8B-B14F-4D97-AF65-F5344CB8AC3E}">
        <p14:creationId xmlns:p14="http://schemas.microsoft.com/office/powerpoint/2010/main" val="295472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C9E1B-39F8-8332-55B8-B8C72F48CD9C}"/>
              </a:ext>
            </a:extLst>
          </p:cNvPr>
          <p:cNvSpPr>
            <a:spLocks noGrp="1"/>
          </p:cNvSpPr>
          <p:nvPr>
            <p:ph type="title"/>
          </p:nvPr>
        </p:nvSpPr>
        <p:spPr>
          <a:xfrm>
            <a:off x="1303837" y="204537"/>
            <a:ext cx="10018713" cy="1185333"/>
          </a:xfrm>
        </p:spPr>
        <p:txBody>
          <a:bodyPr vert="horz" lIns="91440" tIns="45720" rIns="91440" bIns="45720" rtlCol="0" anchor="ctr">
            <a:normAutofit/>
          </a:bodyPr>
          <a:lstStyle/>
          <a:p>
            <a:r>
              <a:rPr lang="en-US">
                <a:latin typeface="+mj-lt"/>
              </a:rPr>
              <a:t>PERSONAS</a:t>
            </a:r>
          </a:p>
        </p:txBody>
      </p:sp>
      <p:sp>
        <p:nvSpPr>
          <p:cNvPr id="3" name="TextBox 2">
            <a:extLst>
              <a:ext uri="{FF2B5EF4-FFF2-40B4-BE49-F238E27FC236}">
                <a16:creationId xmlns:a16="http://schemas.microsoft.com/office/drawing/2014/main" id="{484553A6-A0FD-AEE4-1B36-27D057C218AD}"/>
              </a:ext>
            </a:extLst>
          </p:cNvPr>
          <p:cNvSpPr txBox="1"/>
          <p:nvPr/>
        </p:nvSpPr>
        <p:spPr>
          <a:xfrm>
            <a:off x="4589045" y="1129966"/>
            <a:ext cx="7766383"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dirty="0">
                <a:ea typeface="+mn-lt"/>
                <a:cs typeface="+mn-lt"/>
              </a:rPr>
              <a:t>Farmer – John Carter</a:t>
            </a:r>
            <a:endParaRPr lang="en-US" sz="1600" dirty="0">
              <a:latin typeface="Arial"/>
              <a:cs typeface="Arial"/>
            </a:endParaRPr>
          </a:p>
          <a:p>
            <a:pPr>
              <a:buFont typeface="Arial"/>
              <a:buChar char="•"/>
            </a:pPr>
            <a:r>
              <a:rPr lang="en-US" sz="1600" b="1" dirty="0">
                <a:ea typeface="+mn-lt"/>
                <a:cs typeface="+mn-lt"/>
              </a:rPr>
              <a:t>Age: </a:t>
            </a:r>
            <a:r>
              <a:rPr lang="en-US" sz="1600" dirty="0">
                <a:ea typeface="+mn-lt"/>
                <a:cs typeface="+mn-lt"/>
              </a:rPr>
              <a:t>45</a:t>
            </a:r>
            <a:endParaRPr lang="en-US" sz="1600"/>
          </a:p>
          <a:p>
            <a:pPr>
              <a:buFont typeface="Arial"/>
              <a:buChar char="•"/>
            </a:pPr>
            <a:r>
              <a:rPr lang="en-US" sz="1600" b="1" dirty="0">
                <a:ea typeface="+mn-lt"/>
                <a:cs typeface="+mn-lt"/>
              </a:rPr>
              <a:t>Occupation: </a:t>
            </a:r>
            <a:r>
              <a:rPr lang="en-US" sz="1600" dirty="0">
                <a:ea typeface="+mn-lt"/>
                <a:cs typeface="+mn-lt"/>
              </a:rPr>
              <a:t>Apple Orchard Owner</a:t>
            </a:r>
            <a:endParaRPr lang="en-US" sz="1600"/>
          </a:p>
          <a:p>
            <a:pPr>
              <a:buFont typeface="Arial"/>
              <a:buChar char="•"/>
            </a:pPr>
            <a:r>
              <a:rPr lang="en-US" sz="1600" b="1" dirty="0">
                <a:ea typeface="+mn-lt"/>
                <a:cs typeface="+mn-lt"/>
              </a:rPr>
              <a:t>Location: </a:t>
            </a:r>
            <a:r>
              <a:rPr lang="en-US" sz="1600" dirty="0">
                <a:ea typeface="+mn-lt"/>
                <a:cs typeface="+mn-lt"/>
              </a:rPr>
              <a:t>Washington, USA</a:t>
            </a:r>
            <a:endParaRPr lang="en-US" sz="1600"/>
          </a:p>
          <a:p>
            <a:pPr>
              <a:buFont typeface="Arial"/>
              <a:buChar char="•"/>
            </a:pPr>
            <a:r>
              <a:rPr lang="en-US" sz="1600" b="1" dirty="0">
                <a:ea typeface="+mn-lt"/>
                <a:cs typeface="+mn-lt"/>
              </a:rPr>
              <a:t>Technology Proficiency:</a:t>
            </a:r>
            <a:r>
              <a:rPr lang="en-US" sz="1600" dirty="0">
                <a:ea typeface="+mn-lt"/>
                <a:cs typeface="+mn-lt"/>
              </a:rPr>
              <a:t> Low to Moderate</a:t>
            </a:r>
            <a:endParaRPr lang="en-US" sz="1600"/>
          </a:p>
          <a:p>
            <a:pPr>
              <a:buFont typeface="Arial"/>
              <a:buChar char="•"/>
            </a:pPr>
            <a:r>
              <a:rPr lang="en-US" sz="1600" b="1" dirty="0">
                <a:ea typeface="+mn-lt"/>
                <a:cs typeface="+mn-lt"/>
              </a:rPr>
              <a:t>Farming Experience:</a:t>
            </a:r>
            <a:r>
              <a:rPr lang="en-US" sz="1600" dirty="0">
                <a:ea typeface="+mn-lt"/>
                <a:cs typeface="+mn-lt"/>
              </a:rPr>
              <a:t> 20+ years</a:t>
            </a:r>
            <a:endParaRPr lang="en-US" sz="1600"/>
          </a:p>
          <a:p>
            <a:pPr>
              <a:buFont typeface="Arial"/>
              <a:buChar char="•"/>
            </a:pPr>
            <a:r>
              <a:rPr lang="en-US" sz="1600" b="1" dirty="0">
                <a:ea typeface="+mn-lt"/>
                <a:cs typeface="+mn-lt"/>
              </a:rPr>
              <a:t>Pain Points:</a:t>
            </a:r>
            <a:endParaRPr lang="en-US" sz="1600"/>
          </a:p>
          <a:p>
            <a:pPr lvl="1">
              <a:buFont typeface="Arial"/>
              <a:buChar char="•"/>
            </a:pPr>
            <a:r>
              <a:rPr lang="en-US" sz="1600" dirty="0">
                <a:ea typeface="+mn-lt"/>
                <a:cs typeface="+mn-lt"/>
              </a:rPr>
              <a:t>Relies on manual disease inspection, which is time-consuming and error-prone.</a:t>
            </a:r>
            <a:endParaRPr lang="en-US" sz="1600"/>
          </a:p>
          <a:p>
            <a:pPr lvl="1">
              <a:buFont typeface="Arial"/>
              <a:buChar char="•"/>
            </a:pPr>
            <a:r>
              <a:rPr lang="en-US" sz="1600" dirty="0">
                <a:ea typeface="+mn-lt"/>
                <a:cs typeface="+mn-lt"/>
              </a:rPr>
              <a:t>Finds it hard to differentiate between early-stage symptoms of apple scab and rust.</a:t>
            </a:r>
            <a:endParaRPr lang="en-US" sz="1600"/>
          </a:p>
          <a:p>
            <a:pPr lvl="1">
              <a:buFont typeface="Arial"/>
              <a:buChar char="•"/>
            </a:pPr>
            <a:r>
              <a:rPr lang="en-US" sz="1600" dirty="0">
                <a:ea typeface="+mn-lt"/>
                <a:cs typeface="+mn-lt"/>
              </a:rPr>
              <a:t>High costs for hiring agricultural experts and consultants.</a:t>
            </a:r>
            <a:endParaRPr lang="en-US" sz="1600"/>
          </a:p>
          <a:p>
            <a:pPr lvl="1">
              <a:buFont typeface="Arial"/>
              <a:buChar char="•"/>
            </a:pPr>
            <a:r>
              <a:rPr lang="en-US" sz="1600" dirty="0">
                <a:ea typeface="+mn-lt"/>
                <a:cs typeface="+mn-lt"/>
              </a:rPr>
              <a:t>Crop losses due to late detection of infections, leading to lower profits.</a:t>
            </a:r>
            <a:endParaRPr lang="en-US" sz="1600"/>
          </a:p>
          <a:p>
            <a:pPr>
              <a:buFont typeface="Arial"/>
              <a:buChar char="•"/>
            </a:pPr>
            <a:r>
              <a:rPr lang="en-US" sz="1600" b="1" dirty="0">
                <a:ea typeface="+mn-lt"/>
                <a:cs typeface="+mn-lt"/>
              </a:rPr>
              <a:t>Needs &amp; Expectations:</a:t>
            </a:r>
            <a:endParaRPr lang="en-US" sz="1600"/>
          </a:p>
          <a:p>
            <a:pPr lvl="1">
              <a:buFont typeface="Arial"/>
              <a:buChar char="•"/>
            </a:pPr>
            <a:r>
              <a:rPr lang="en-US" sz="1600" dirty="0">
                <a:ea typeface="+mn-lt"/>
                <a:cs typeface="+mn-lt"/>
              </a:rPr>
              <a:t>A mobile-friendly app where he can take a picture of infected leaves and receive instant results.</a:t>
            </a:r>
            <a:endParaRPr lang="en-US" sz="1600"/>
          </a:p>
          <a:p>
            <a:pPr lvl="1">
              <a:buFont typeface="Arial"/>
              <a:buChar char="•"/>
            </a:pPr>
            <a:r>
              <a:rPr lang="en-US" sz="1600" dirty="0">
                <a:ea typeface="+mn-lt"/>
                <a:cs typeface="+mn-lt"/>
              </a:rPr>
              <a:t>An AI-driven advisory system suggesting treatment solutions for different disease stages.</a:t>
            </a:r>
            <a:endParaRPr lang="en-US" sz="1600"/>
          </a:p>
          <a:p>
            <a:pPr lvl="1">
              <a:buFont typeface="Arial"/>
              <a:buChar char="•"/>
            </a:pPr>
            <a:r>
              <a:rPr lang="en-US" sz="1600" dirty="0">
                <a:ea typeface="+mn-lt"/>
                <a:cs typeface="+mn-lt"/>
              </a:rPr>
              <a:t>Offline functionality, since farms often have poor internet connectivity.</a:t>
            </a:r>
            <a:endParaRPr lang="en-US" sz="1600"/>
          </a:p>
          <a:p>
            <a:pPr lvl="1">
              <a:buFont typeface="Arial"/>
              <a:buChar char="•"/>
            </a:pPr>
            <a:r>
              <a:rPr lang="en-US" sz="1600" dirty="0">
                <a:ea typeface="+mn-lt"/>
                <a:cs typeface="+mn-lt"/>
              </a:rPr>
              <a:t>A cost-effective solution that doesn’t require expensive hardware.</a:t>
            </a:r>
            <a:endParaRPr lang="en-US" sz="1600"/>
          </a:p>
          <a:p>
            <a:pPr>
              <a:buFont typeface="Arial"/>
              <a:buChar char="•"/>
            </a:pPr>
            <a:r>
              <a:rPr lang="en-US" sz="1600" b="1" dirty="0">
                <a:ea typeface="+mn-lt"/>
                <a:cs typeface="+mn-lt"/>
              </a:rPr>
              <a:t>How Our Product Helps:</a:t>
            </a:r>
            <a:endParaRPr lang="en-US" sz="1600"/>
          </a:p>
          <a:p>
            <a:pPr lvl="1">
              <a:buFont typeface="Arial"/>
              <a:buChar char="•"/>
            </a:pPr>
            <a:r>
              <a:rPr lang="en-US" sz="1600" dirty="0">
                <a:ea typeface="+mn-lt"/>
                <a:cs typeface="+mn-lt"/>
              </a:rPr>
              <a:t>Automated disease detection reduces guesswork and ensures timely intervention.</a:t>
            </a:r>
            <a:endParaRPr lang="en-US" sz="1600"/>
          </a:p>
          <a:p>
            <a:pPr lvl="1">
              <a:buFont typeface="Arial"/>
              <a:buChar char="•"/>
            </a:pPr>
            <a:r>
              <a:rPr lang="en-US" sz="1600" dirty="0">
                <a:ea typeface="+mn-lt"/>
                <a:cs typeface="+mn-lt"/>
              </a:rPr>
              <a:t>Provides step-by-step guidance on disease management, reducing dependency on external experts.</a:t>
            </a:r>
            <a:endParaRPr lang="en-US" sz="1600"/>
          </a:p>
          <a:p>
            <a:pPr lvl="1">
              <a:buFont typeface="Arial"/>
              <a:buChar char="•"/>
            </a:pPr>
            <a:r>
              <a:rPr lang="en-US" sz="1600" dirty="0">
                <a:ea typeface="+mn-lt"/>
                <a:cs typeface="+mn-lt"/>
              </a:rPr>
              <a:t>Saves time and labor costs, increasing farm productivity and yield.</a:t>
            </a:r>
            <a:endParaRPr lang="en-US" sz="1600"/>
          </a:p>
          <a:p>
            <a:pPr marL="228600" lvl="1" indent="-228600">
              <a:buFont typeface=""/>
              <a:buChar char="•"/>
            </a:pPr>
            <a:endParaRPr lang="en-US" sz="1600" dirty="0">
              <a:latin typeface="Arial"/>
              <a:cs typeface="Arial"/>
            </a:endParaRPr>
          </a:p>
        </p:txBody>
      </p:sp>
      <p:pic>
        <p:nvPicPr>
          <p:cNvPr id="4" name="Picture 3" descr="A person sitting on a tractor&#10;&#10;AI-generated content may be incorrect.">
            <a:extLst>
              <a:ext uri="{FF2B5EF4-FFF2-40B4-BE49-F238E27FC236}">
                <a16:creationId xmlns:a16="http://schemas.microsoft.com/office/drawing/2014/main" id="{6EF7AFB2-7B11-819F-E618-2DC1C7C83D5E}"/>
              </a:ext>
            </a:extLst>
          </p:cNvPr>
          <p:cNvPicPr>
            <a:picLocks noChangeAspect="1"/>
          </p:cNvPicPr>
          <p:nvPr/>
        </p:nvPicPr>
        <p:blipFill>
          <a:blip r:embed="rId3"/>
          <a:stretch>
            <a:fillRect/>
          </a:stretch>
        </p:blipFill>
        <p:spPr>
          <a:xfrm>
            <a:off x="1451058" y="1130467"/>
            <a:ext cx="3133725" cy="4095750"/>
          </a:xfrm>
          <a:prstGeom prst="rect">
            <a:avLst/>
          </a:prstGeom>
        </p:spPr>
      </p:pic>
    </p:spTree>
    <p:extLst>
      <p:ext uri="{BB962C8B-B14F-4D97-AF65-F5344CB8AC3E}">
        <p14:creationId xmlns:p14="http://schemas.microsoft.com/office/powerpoint/2010/main" val="3180479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E2EA36-8C45-0A8E-787C-45E47ABCCB44}"/>
              </a:ext>
            </a:extLst>
          </p:cNvPr>
          <p:cNvSpPr txBox="1"/>
          <p:nvPr/>
        </p:nvSpPr>
        <p:spPr>
          <a:xfrm>
            <a:off x="5085347" y="72190"/>
            <a:ext cx="5620752"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Barlow"/>
              </a:rPr>
              <a:t>Agricultural Researcher – Dr. Emmy Zhao</a:t>
            </a:r>
          </a:p>
          <a:p>
            <a:pPr marL="228600" indent="-228600">
              <a:buFont typeface=""/>
              <a:buChar char="•"/>
            </a:pPr>
            <a:r>
              <a:rPr lang="en-US" sz="1400" b="1" dirty="0">
                <a:latin typeface="Arial"/>
                <a:cs typeface="Arial"/>
              </a:rPr>
              <a:t>Age:</a:t>
            </a:r>
            <a:r>
              <a:rPr lang="en-US" sz="1400" dirty="0">
                <a:latin typeface="Arial"/>
                <a:cs typeface="Arial"/>
              </a:rPr>
              <a:t> 38</a:t>
            </a:r>
          </a:p>
          <a:p>
            <a:pPr marL="228600" indent="-228600">
              <a:buFont typeface=""/>
              <a:buChar char="•"/>
            </a:pPr>
            <a:r>
              <a:rPr lang="en-US" sz="1400" b="1" dirty="0">
                <a:latin typeface="Arial"/>
                <a:cs typeface="Arial"/>
              </a:rPr>
              <a:t>Occupation:</a:t>
            </a:r>
            <a:r>
              <a:rPr lang="en-US" sz="1400" dirty="0">
                <a:latin typeface="Arial"/>
                <a:cs typeface="Arial"/>
              </a:rPr>
              <a:t> Plant Pathologist &amp; Researcher</a:t>
            </a:r>
          </a:p>
          <a:p>
            <a:pPr marL="228600" indent="-228600">
              <a:buFont typeface=""/>
              <a:buChar char="•"/>
            </a:pPr>
            <a:r>
              <a:rPr lang="en-US" sz="1400" b="1" dirty="0">
                <a:latin typeface="Arial"/>
                <a:cs typeface="Arial"/>
              </a:rPr>
              <a:t>Location:</a:t>
            </a:r>
            <a:r>
              <a:rPr lang="en-US" sz="1400" dirty="0">
                <a:latin typeface="Arial"/>
                <a:cs typeface="Arial"/>
              </a:rPr>
              <a:t> California, USA</a:t>
            </a:r>
          </a:p>
          <a:p>
            <a:pPr marL="228600" indent="-228600">
              <a:buFont typeface=""/>
              <a:buChar char="•"/>
            </a:pPr>
            <a:r>
              <a:rPr lang="en-US" sz="1400" b="1" dirty="0">
                <a:latin typeface="Arial"/>
                <a:cs typeface="Arial"/>
              </a:rPr>
              <a:t>Technology Proficiency:</a:t>
            </a:r>
            <a:r>
              <a:rPr lang="en-US" sz="1400" dirty="0">
                <a:latin typeface="Arial"/>
                <a:cs typeface="Arial"/>
              </a:rPr>
              <a:t> High</a:t>
            </a:r>
          </a:p>
          <a:p>
            <a:pPr marL="228600" indent="-228600">
              <a:buFont typeface=""/>
              <a:buChar char="•"/>
            </a:pPr>
            <a:r>
              <a:rPr lang="en-US" sz="1400" b="1" dirty="0">
                <a:latin typeface="Arial"/>
                <a:cs typeface="Arial"/>
              </a:rPr>
              <a:t>Research Focus:</a:t>
            </a:r>
            <a:r>
              <a:rPr lang="en-US" sz="1400" dirty="0">
                <a:latin typeface="Arial"/>
                <a:cs typeface="Arial"/>
              </a:rPr>
              <a:t> AI-based plant disease prediction, crop disease resistance</a:t>
            </a:r>
          </a:p>
          <a:p>
            <a:pPr marL="228600" indent="-228600">
              <a:buFont typeface=""/>
              <a:buChar char="•"/>
            </a:pPr>
            <a:r>
              <a:rPr lang="en-US" sz="1400" b="1" dirty="0">
                <a:latin typeface="Arial"/>
                <a:cs typeface="Arial"/>
              </a:rPr>
              <a:t>Pain Points:</a:t>
            </a:r>
          </a:p>
          <a:p>
            <a:pPr marL="228600" lvl="1" indent="-228600">
              <a:buFont typeface=""/>
              <a:buChar char="•"/>
            </a:pPr>
            <a:r>
              <a:rPr lang="en-US" sz="1400" dirty="0">
                <a:latin typeface="Arial"/>
                <a:cs typeface="Arial"/>
              </a:rPr>
              <a:t>Needs large, high-quality datasets to improve disease classification models.</a:t>
            </a:r>
          </a:p>
          <a:p>
            <a:pPr marL="228600" lvl="1" indent="-228600">
              <a:buFont typeface=""/>
              <a:buChar char="•"/>
            </a:pPr>
            <a:r>
              <a:rPr lang="en-US" sz="1400" dirty="0">
                <a:latin typeface="Arial"/>
                <a:cs typeface="Arial"/>
              </a:rPr>
              <a:t>Variability in disease symptoms (color, shape, size) makes model training challenging.</a:t>
            </a:r>
          </a:p>
          <a:p>
            <a:pPr marL="228600" lvl="1" indent="-228600">
              <a:buFont typeface=""/>
              <a:buChar char="•"/>
            </a:pPr>
            <a:r>
              <a:rPr lang="en-US" sz="1400" dirty="0">
                <a:latin typeface="Arial"/>
                <a:cs typeface="Arial"/>
              </a:rPr>
              <a:t>Lack of real-time field data for studying disease spread patterns.</a:t>
            </a:r>
          </a:p>
          <a:p>
            <a:pPr marL="228600" lvl="1" indent="-228600">
              <a:buFont typeface=""/>
              <a:buChar char="•"/>
            </a:pPr>
            <a:r>
              <a:rPr lang="en-US" sz="1400" dirty="0">
                <a:latin typeface="Arial"/>
                <a:cs typeface="Arial"/>
              </a:rPr>
              <a:t>Difficulty in integrating AI-based tools with existing agricultural research systems.</a:t>
            </a:r>
          </a:p>
          <a:p>
            <a:pPr marL="228600" indent="-228600">
              <a:buFont typeface=""/>
              <a:buChar char="•"/>
            </a:pPr>
            <a:r>
              <a:rPr lang="en-US" sz="1400" b="1" dirty="0">
                <a:latin typeface="Arial"/>
                <a:cs typeface="Arial"/>
              </a:rPr>
              <a:t>Needs &amp; Expectations:</a:t>
            </a:r>
          </a:p>
          <a:p>
            <a:pPr marL="228600" lvl="1" indent="-228600">
              <a:buFont typeface=""/>
              <a:buChar char="•"/>
            </a:pPr>
            <a:r>
              <a:rPr lang="en-US" sz="1400" dirty="0">
                <a:latin typeface="Arial"/>
                <a:cs typeface="Arial"/>
              </a:rPr>
              <a:t>Access to a labeled image dataset for improving AI accuracy.</a:t>
            </a:r>
          </a:p>
          <a:p>
            <a:pPr marL="228600" lvl="1" indent="-228600">
              <a:buFont typeface=""/>
              <a:buChar char="•"/>
            </a:pPr>
            <a:r>
              <a:rPr lang="en-US" sz="1400" dirty="0">
                <a:latin typeface="Arial"/>
                <a:cs typeface="Arial"/>
              </a:rPr>
              <a:t>A cloud-based dashboard with insights into disease occurrences across different regions.</a:t>
            </a:r>
          </a:p>
          <a:p>
            <a:pPr marL="228600" lvl="1" indent="-228600">
              <a:buFont typeface=""/>
              <a:buChar char="•"/>
            </a:pPr>
            <a:r>
              <a:rPr lang="en-US" sz="1400" dirty="0">
                <a:latin typeface="Arial"/>
                <a:cs typeface="Arial"/>
              </a:rPr>
              <a:t>Ability to contribute research data and collaborate with other scientists.</a:t>
            </a:r>
          </a:p>
          <a:p>
            <a:pPr marL="228600" lvl="1" indent="-228600">
              <a:buFont typeface=""/>
              <a:buChar char="•"/>
            </a:pPr>
            <a:r>
              <a:rPr lang="en-US" sz="1400" dirty="0">
                <a:latin typeface="Arial"/>
                <a:cs typeface="Arial"/>
              </a:rPr>
              <a:t>A customizable AI model that can be adapted for different crops and environmental conditions.</a:t>
            </a:r>
          </a:p>
          <a:p>
            <a:pPr marL="228600" indent="-228600">
              <a:buFont typeface=""/>
              <a:buChar char="•"/>
            </a:pPr>
            <a:r>
              <a:rPr lang="en-US" sz="1400" b="1" dirty="0">
                <a:latin typeface="Arial"/>
                <a:cs typeface="Arial"/>
              </a:rPr>
              <a:t>How Our Product Helps:</a:t>
            </a:r>
          </a:p>
          <a:p>
            <a:pPr marL="228600" lvl="1" indent="-228600">
              <a:buFont typeface=""/>
              <a:buChar char="•"/>
            </a:pPr>
            <a:r>
              <a:rPr lang="en-US" sz="1400" dirty="0">
                <a:latin typeface="Arial"/>
                <a:cs typeface="Arial"/>
              </a:rPr>
              <a:t>Provides real-time disease detection data, aiding in research and policy recommendations.</a:t>
            </a:r>
          </a:p>
          <a:p>
            <a:pPr marL="228600" lvl="1" indent="-228600">
              <a:buFont typeface=""/>
              <a:buChar char="•"/>
            </a:pPr>
            <a:r>
              <a:rPr lang="en-US" sz="1400" dirty="0">
                <a:latin typeface="Arial"/>
                <a:cs typeface="Arial"/>
              </a:rPr>
              <a:t>Offers a machine-learning training platform for researchers to refine detection algorithms.</a:t>
            </a:r>
          </a:p>
          <a:p>
            <a:pPr marL="228600" lvl="1" indent="-228600">
              <a:buFont typeface=""/>
              <a:buChar char="•"/>
            </a:pPr>
            <a:r>
              <a:rPr lang="en-US" sz="1400" dirty="0">
                <a:latin typeface="Arial"/>
                <a:cs typeface="Arial"/>
              </a:rPr>
              <a:t>Helps predict disease outbreaks, leading to more proactive agricultural strategies.</a:t>
            </a:r>
          </a:p>
        </p:txBody>
      </p:sp>
      <p:pic>
        <p:nvPicPr>
          <p:cNvPr id="3" name="Picture 2" descr="A person wearing glasses smiling&#10;&#10;AI-generated content may be incorrect.">
            <a:extLst>
              <a:ext uri="{FF2B5EF4-FFF2-40B4-BE49-F238E27FC236}">
                <a16:creationId xmlns:a16="http://schemas.microsoft.com/office/drawing/2014/main" id="{98053D0A-A5BD-30DC-C077-8399FDD0C631}"/>
              </a:ext>
            </a:extLst>
          </p:cNvPr>
          <p:cNvPicPr>
            <a:picLocks noChangeAspect="1"/>
          </p:cNvPicPr>
          <p:nvPr/>
        </p:nvPicPr>
        <p:blipFill>
          <a:blip r:embed="rId3"/>
          <a:stretch>
            <a:fillRect/>
          </a:stretch>
        </p:blipFill>
        <p:spPr>
          <a:xfrm>
            <a:off x="1711742" y="1030203"/>
            <a:ext cx="3133725" cy="4366461"/>
          </a:xfrm>
          <a:prstGeom prst="rect">
            <a:avLst/>
          </a:prstGeom>
        </p:spPr>
      </p:pic>
    </p:spTree>
    <p:extLst>
      <p:ext uri="{BB962C8B-B14F-4D97-AF65-F5344CB8AC3E}">
        <p14:creationId xmlns:p14="http://schemas.microsoft.com/office/powerpoint/2010/main" val="224401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F3145-8E76-330E-9494-88E11AA070E2}"/>
              </a:ext>
            </a:extLst>
          </p:cNvPr>
          <p:cNvSpPr txBox="1"/>
          <p:nvPr/>
        </p:nvSpPr>
        <p:spPr>
          <a:xfrm>
            <a:off x="4620985" y="203425"/>
            <a:ext cx="6885215" cy="7562959"/>
          </a:xfrm>
          <a:prstGeom prst="rect">
            <a:avLst/>
          </a:prstGeom>
        </p:spPr>
        <p:txBody>
          <a:bodyPr vert="horz" lIns="91440" tIns="45720" rIns="91440" bIns="45720" rtlCol="0" anchor="ctr">
            <a:noAutofit/>
          </a:bodyPr>
          <a:lstStyle/>
          <a:p>
            <a:pPr>
              <a:buClr>
                <a:srgbClr val="688727"/>
              </a:buClr>
              <a:buSzPct val="145000"/>
              <a:buFont typeface="Arial,Sans-Serif"/>
              <a:buChar char="•"/>
            </a:pPr>
            <a:r>
              <a:rPr lang="en-US" sz="1400" dirty="0">
                <a:ea typeface="+mn-lt"/>
                <a:cs typeface="+mn-lt"/>
              </a:rPr>
              <a:t>Agri-Tech Startup Founder – Michael Rodriguez</a:t>
            </a:r>
            <a:endParaRPr lang="en-US" sz="1400" dirty="0"/>
          </a:p>
          <a:p>
            <a:pPr lvl="1">
              <a:buFont typeface="Arial"/>
              <a:buChar char="•"/>
            </a:pPr>
            <a:r>
              <a:rPr lang="en-US" sz="1400" b="1" dirty="0">
                <a:ea typeface="+mn-lt"/>
                <a:cs typeface="+mn-lt"/>
              </a:rPr>
              <a:t>Age:</a:t>
            </a:r>
            <a:r>
              <a:rPr lang="en-US" sz="1400" dirty="0">
                <a:ea typeface="+mn-lt"/>
                <a:cs typeface="+mn-lt"/>
              </a:rPr>
              <a:t> 32</a:t>
            </a:r>
            <a:endParaRPr lang="en-US" sz="1400" dirty="0"/>
          </a:p>
          <a:p>
            <a:pPr lvl="1">
              <a:buFont typeface="Arial"/>
              <a:buChar char="•"/>
            </a:pPr>
            <a:r>
              <a:rPr lang="en-US" sz="1400" b="1" dirty="0">
                <a:ea typeface="+mn-lt"/>
                <a:cs typeface="+mn-lt"/>
              </a:rPr>
              <a:t>Occupation:</a:t>
            </a:r>
            <a:r>
              <a:rPr lang="en-US" sz="1400" dirty="0">
                <a:ea typeface="+mn-lt"/>
                <a:cs typeface="+mn-lt"/>
              </a:rPr>
              <a:t> CEO of a Smart Farming Startup</a:t>
            </a:r>
            <a:endParaRPr lang="en-US" sz="1400" dirty="0"/>
          </a:p>
          <a:p>
            <a:pPr lvl="1">
              <a:buFont typeface="Arial"/>
              <a:buChar char="•"/>
            </a:pPr>
            <a:r>
              <a:rPr lang="en-US" sz="1400" b="1" dirty="0">
                <a:ea typeface="+mn-lt"/>
                <a:cs typeface="+mn-lt"/>
              </a:rPr>
              <a:t>Location:</a:t>
            </a:r>
            <a:r>
              <a:rPr lang="en-US" sz="1400" dirty="0">
                <a:ea typeface="+mn-lt"/>
                <a:cs typeface="+mn-lt"/>
              </a:rPr>
              <a:t> Texas, USA</a:t>
            </a:r>
            <a:endParaRPr lang="en-US" sz="1400" dirty="0"/>
          </a:p>
          <a:p>
            <a:pPr lvl="1">
              <a:buFont typeface="Arial"/>
              <a:buChar char="•"/>
            </a:pPr>
            <a:r>
              <a:rPr lang="en-US" sz="1400" b="1" dirty="0">
                <a:ea typeface="+mn-lt"/>
                <a:cs typeface="+mn-lt"/>
              </a:rPr>
              <a:t>Technology Proficiency:</a:t>
            </a:r>
            <a:r>
              <a:rPr lang="en-US" sz="1400" dirty="0">
                <a:ea typeface="+mn-lt"/>
                <a:cs typeface="+mn-lt"/>
              </a:rPr>
              <a:t> High</a:t>
            </a:r>
            <a:endParaRPr lang="en-US" sz="1400" dirty="0"/>
          </a:p>
          <a:p>
            <a:pPr lvl="1">
              <a:buFont typeface="Arial"/>
              <a:buChar char="•"/>
            </a:pPr>
            <a:r>
              <a:rPr lang="en-US" sz="1400" b="1" dirty="0">
                <a:ea typeface="+mn-lt"/>
                <a:cs typeface="+mn-lt"/>
              </a:rPr>
              <a:t>Business Focus: </a:t>
            </a:r>
            <a:r>
              <a:rPr lang="en-US" sz="1400" dirty="0">
                <a:ea typeface="+mn-lt"/>
                <a:cs typeface="+mn-lt"/>
              </a:rPr>
              <a:t>AI-driven farm automation, precision agriculture</a:t>
            </a:r>
            <a:endParaRPr lang="en-US" sz="1400" dirty="0"/>
          </a:p>
          <a:p>
            <a:pPr lvl="1">
              <a:buFont typeface="Arial"/>
              <a:buChar char="•"/>
            </a:pPr>
            <a:r>
              <a:rPr lang="en-US" sz="1400" b="1" dirty="0">
                <a:ea typeface="+mn-lt"/>
                <a:cs typeface="+mn-lt"/>
              </a:rPr>
              <a:t>Pain Points:</a:t>
            </a:r>
            <a:endParaRPr lang="en-US" sz="1400" dirty="0"/>
          </a:p>
          <a:p>
            <a:pPr lvl="2">
              <a:buFont typeface="Arial"/>
              <a:buChar char="•"/>
            </a:pPr>
            <a:r>
              <a:rPr lang="en-US" sz="1400" dirty="0">
                <a:ea typeface="+mn-lt"/>
                <a:cs typeface="+mn-lt"/>
              </a:rPr>
              <a:t>Farmers are hesitant to adopt AI-based solutions due to trust issues and cost concerns.</a:t>
            </a:r>
          </a:p>
          <a:p>
            <a:pPr lvl="2">
              <a:buFont typeface="Arial"/>
              <a:buChar char="•"/>
            </a:pPr>
            <a:r>
              <a:rPr lang="en-US" sz="1400" dirty="0">
                <a:ea typeface="+mn-lt"/>
                <a:cs typeface="+mn-lt"/>
              </a:rPr>
              <a:t>Needs a scalable AI model that can integrate with existing smart farming hardware.</a:t>
            </a:r>
          </a:p>
          <a:p>
            <a:pPr lvl="2">
              <a:buFont typeface="Arial"/>
              <a:buChar char="•"/>
            </a:pPr>
            <a:r>
              <a:rPr lang="en-US" sz="1400" dirty="0">
                <a:ea typeface="+mn-lt"/>
                <a:cs typeface="+mn-lt"/>
              </a:rPr>
              <a:t>Difficulty in monetizing AI-based agricultural solutions while keeping them affordable.</a:t>
            </a:r>
          </a:p>
          <a:p>
            <a:pPr lvl="2">
              <a:buFont typeface="Arial"/>
              <a:buChar char="•"/>
            </a:pPr>
            <a:r>
              <a:rPr lang="en-US" sz="1400" dirty="0">
                <a:ea typeface="+mn-lt"/>
                <a:cs typeface="+mn-lt"/>
              </a:rPr>
              <a:t>Requires accurate, real-world disease detection data to improve product effectiveness.</a:t>
            </a:r>
          </a:p>
          <a:p>
            <a:pPr lvl="1">
              <a:buFont typeface="Arial"/>
              <a:buChar char="•"/>
            </a:pPr>
            <a:r>
              <a:rPr lang="en-US" sz="1400" b="1" dirty="0">
                <a:ea typeface="+mn-lt"/>
                <a:cs typeface="+mn-lt"/>
              </a:rPr>
              <a:t>Needs &amp; Expectations:</a:t>
            </a:r>
            <a:endParaRPr lang="en-US" sz="1400" b="1">
              <a:ea typeface="+mn-lt"/>
              <a:cs typeface="+mn-lt"/>
            </a:endParaRPr>
          </a:p>
          <a:p>
            <a:pPr lvl="2">
              <a:buFont typeface="Arial"/>
              <a:buChar char="•"/>
            </a:pPr>
            <a:r>
              <a:rPr lang="en-US" sz="1400" dirty="0">
                <a:ea typeface="+mn-lt"/>
                <a:cs typeface="+mn-lt"/>
              </a:rPr>
              <a:t>A lightweight AI model that can be embedded in farm drones and IoT devices.</a:t>
            </a:r>
            <a:endParaRPr lang="en-US" sz="1400" dirty="0"/>
          </a:p>
          <a:p>
            <a:pPr lvl="2">
              <a:buFont typeface="Arial"/>
              <a:buChar char="•"/>
            </a:pPr>
            <a:r>
              <a:rPr lang="en-US" sz="1400" dirty="0">
                <a:ea typeface="+mn-lt"/>
                <a:cs typeface="+mn-lt"/>
              </a:rPr>
              <a:t>A subscription-based business model that balances affordability and profitability.</a:t>
            </a:r>
          </a:p>
          <a:p>
            <a:pPr lvl="2">
              <a:buFont typeface="Arial"/>
              <a:buChar char="•"/>
            </a:pPr>
            <a:r>
              <a:rPr lang="en-US" sz="1400" dirty="0">
                <a:ea typeface="+mn-lt"/>
                <a:cs typeface="+mn-lt"/>
              </a:rPr>
              <a:t>Market validation data to demonstrate AI’s effectiveness in reducing crop losses.</a:t>
            </a:r>
          </a:p>
          <a:p>
            <a:pPr lvl="2">
              <a:buFont typeface="Arial"/>
              <a:buChar char="•"/>
            </a:pPr>
            <a:r>
              <a:rPr lang="en-US" sz="1400" dirty="0">
                <a:ea typeface="+mn-lt"/>
                <a:cs typeface="+mn-lt"/>
              </a:rPr>
              <a:t>A seamless API to integrate disease detection with smart irrigation and pesticide control systems.</a:t>
            </a:r>
            <a:endParaRPr lang="en-US" sz="1400" dirty="0"/>
          </a:p>
          <a:p>
            <a:pPr lvl="1">
              <a:buFont typeface="Arial"/>
              <a:buChar char="•"/>
            </a:pPr>
            <a:r>
              <a:rPr lang="en-US" sz="1400" b="1" dirty="0">
                <a:ea typeface="+mn-lt"/>
                <a:cs typeface="+mn-lt"/>
              </a:rPr>
              <a:t>How Our Product Helps:</a:t>
            </a:r>
            <a:endParaRPr lang="en-US" sz="1400" dirty="0"/>
          </a:p>
          <a:p>
            <a:pPr lvl="2">
              <a:buFont typeface="Arial"/>
              <a:buChar char="•"/>
            </a:pPr>
            <a:r>
              <a:rPr lang="en-US" sz="1400" dirty="0">
                <a:ea typeface="+mn-lt"/>
                <a:cs typeface="+mn-lt"/>
              </a:rPr>
              <a:t>Provides real-time analytics and reporting tools for farm management.</a:t>
            </a:r>
            <a:endParaRPr lang="en-US" sz="1400" dirty="0"/>
          </a:p>
          <a:p>
            <a:pPr lvl="2">
              <a:buFont typeface="Arial"/>
              <a:buChar char="•"/>
            </a:pPr>
            <a:r>
              <a:rPr lang="en-US" sz="1400" dirty="0">
                <a:ea typeface="+mn-lt"/>
                <a:cs typeface="+mn-lt"/>
              </a:rPr>
              <a:t>Enables precision agriculture, optimizing pesticide use and reducing costs.</a:t>
            </a:r>
            <a:br>
              <a:rPr lang="en-US" sz="1400" dirty="0"/>
            </a:br>
            <a:endParaRPr lang="en-US" sz="1400"/>
          </a:p>
          <a:p>
            <a:pPr>
              <a:lnSpc>
                <a:spcPct val="90000"/>
              </a:lnSpc>
              <a:spcBef>
                <a:spcPct val="20000"/>
              </a:spcBef>
              <a:spcAft>
                <a:spcPts val="600"/>
              </a:spcAft>
              <a:buClr>
                <a:srgbClr val="688727"/>
              </a:buClr>
              <a:buSzPct val="145000"/>
              <a:buFont typeface="Arial"/>
              <a:buChar char="•"/>
            </a:pPr>
            <a:endParaRPr lang="en-US" sz="1400" dirty="0"/>
          </a:p>
        </p:txBody>
      </p:sp>
      <p:pic>
        <p:nvPicPr>
          <p:cNvPr id="2" name="Picture 1" descr="A person in a blue shirt&#10;&#10;AI-generated content may be incorrect.">
            <a:extLst>
              <a:ext uri="{FF2B5EF4-FFF2-40B4-BE49-F238E27FC236}">
                <a16:creationId xmlns:a16="http://schemas.microsoft.com/office/drawing/2014/main" id="{EDB06E0F-A9B1-0629-D848-22A83848CEBB}"/>
              </a:ext>
            </a:extLst>
          </p:cNvPr>
          <p:cNvPicPr>
            <a:picLocks noChangeAspect="1"/>
          </p:cNvPicPr>
          <p:nvPr/>
        </p:nvPicPr>
        <p:blipFill>
          <a:blip r:embed="rId3"/>
          <a:stretch>
            <a:fillRect/>
          </a:stretch>
        </p:blipFill>
        <p:spPr>
          <a:xfrm>
            <a:off x="1481137" y="1210677"/>
            <a:ext cx="3133725" cy="4095750"/>
          </a:xfrm>
          <a:prstGeom prst="rect">
            <a:avLst/>
          </a:prstGeom>
        </p:spPr>
      </p:pic>
    </p:spTree>
    <p:extLst>
      <p:ext uri="{BB962C8B-B14F-4D97-AF65-F5344CB8AC3E}">
        <p14:creationId xmlns:p14="http://schemas.microsoft.com/office/powerpoint/2010/main" val="337353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8B6E-7C08-0AB9-D2C6-05F4EE017A79}"/>
              </a:ext>
            </a:extLst>
          </p:cNvPr>
          <p:cNvSpPr>
            <a:spLocks noGrp="1"/>
          </p:cNvSpPr>
          <p:nvPr>
            <p:ph type="title"/>
          </p:nvPr>
        </p:nvSpPr>
        <p:spPr>
          <a:xfrm>
            <a:off x="1484311" y="685800"/>
            <a:ext cx="10018713" cy="3758323"/>
          </a:xfrm>
        </p:spPr>
        <p:txBody>
          <a:bodyPr vert="horz" lIns="91440" tIns="45720" rIns="91440" bIns="45720" rtlCol="0" anchor="ctr">
            <a:noAutofit/>
          </a:bodyPr>
          <a:lstStyle/>
          <a:p>
            <a:r>
              <a:rPr lang="en-US" sz="9600">
                <a:latin typeface="Times New Roman"/>
                <a:cs typeface="Times New Roman"/>
              </a:rPr>
              <a:t>05</a:t>
            </a:r>
            <a:endParaRPr lang="en-US" sz="9600"/>
          </a:p>
          <a:p>
            <a:br>
              <a:rPr lang="en-US" dirty="0"/>
            </a:br>
            <a:endParaRPr lang="en-US" dirty="0"/>
          </a:p>
        </p:txBody>
      </p:sp>
      <p:sp>
        <p:nvSpPr>
          <p:cNvPr id="3" name="Content Placeholder 2">
            <a:extLst>
              <a:ext uri="{FF2B5EF4-FFF2-40B4-BE49-F238E27FC236}">
                <a16:creationId xmlns:a16="http://schemas.microsoft.com/office/drawing/2014/main" id="{C3C968AC-A11B-6C0C-FB45-52228016451A}"/>
              </a:ext>
            </a:extLst>
          </p:cNvPr>
          <p:cNvSpPr>
            <a:spLocks noGrp="1"/>
          </p:cNvSpPr>
          <p:nvPr>
            <p:ph idx="1"/>
          </p:nvPr>
        </p:nvSpPr>
        <p:spPr/>
        <p:txBody>
          <a:bodyPr/>
          <a:lstStyle/>
          <a:p>
            <a:pPr algn="ctr">
              <a:buNone/>
            </a:pPr>
            <a:r>
              <a:rPr lang="en-US" sz="3600">
                <a:latin typeface="Times New Roman"/>
                <a:cs typeface="Times New Roman"/>
              </a:rPr>
              <a:t>Technologies</a:t>
            </a:r>
            <a:endParaRPr lang="en-US" sz="3600"/>
          </a:p>
          <a:p>
            <a:pPr marL="0" indent="0">
              <a:buNone/>
            </a:pPr>
            <a:br>
              <a:rPr lang="en-US" dirty="0"/>
            </a:br>
            <a:endParaRPr lang="en-US" dirty="0"/>
          </a:p>
        </p:txBody>
      </p:sp>
    </p:spTree>
    <p:extLst>
      <p:ext uri="{BB962C8B-B14F-4D97-AF65-F5344CB8AC3E}">
        <p14:creationId xmlns:p14="http://schemas.microsoft.com/office/powerpoint/2010/main" val="892867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2B19-8EF4-1D39-DC5C-89E8F21AC86C}"/>
              </a:ext>
            </a:extLst>
          </p:cNvPr>
          <p:cNvSpPr>
            <a:spLocks noGrp="1"/>
          </p:cNvSpPr>
          <p:nvPr>
            <p:ph type="title"/>
          </p:nvPr>
        </p:nvSpPr>
        <p:spPr/>
        <p:txBody>
          <a:bodyPr/>
          <a:lstStyle/>
          <a:p>
            <a:r>
              <a:rPr lang="en-IN">
                <a:latin typeface="Times New Roman" panose="02020603050405020304" pitchFamily="18" charset="0"/>
                <a:cs typeface="Times New Roman" panose="02020603050405020304" pitchFamily="18" charset="0"/>
              </a:rPr>
              <a:t>Tools &amp; Technologies</a:t>
            </a:r>
          </a:p>
        </p:txBody>
      </p:sp>
      <p:pic>
        <p:nvPicPr>
          <p:cNvPr id="2052" name="Picture 4" descr="tensorflow · GitHub">
            <a:extLst>
              <a:ext uri="{FF2B5EF4-FFF2-40B4-BE49-F238E27FC236}">
                <a16:creationId xmlns:a16="http://schemas.microsoft.com/office/drawing/2014/main" id="{0298F8E0-3EB5-5207-7EBD-441F26DE8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254" y="2438399"/>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547226-D06E-DAB0-73D2-5ACEA1FD6A1C}"/>
              </a:ext>
            </a:extLst>
          </p:cNvPr>
          <p:cNvSpPr txBox="1"/>
          <p:nvPr/>
        </p:nvSpPr>
        <p:spPr>
          <a:xfrm>
            <a:off x="2323772" y="3505199"/>
            <a:ext cx="1333763" cy="369332"/>
          </a:xfrm>
          <a:prstGeom prst="rect">
            <a:avLst/>
          </a:prstGeom>
          <a:noFill/>
        </p:spPr>
        <p:txBody>
          <a:bodyPr wrap="none" rtlCol="0">
            <a:spAutoFit/>
          </a:bodyPr>
          <a:lstStyle/>
          <a:p>
            <a:r>
              <a:rPr lang="en-IN">
                <a:latin typeface="Times New Roman" panose="02020603050405020304" pitchFamily="18" charset="0"/>
                <a:cs typeface="Times New Roman" panose="02020603050405020304" pitchFamily="18" charset="0"/>
              </a:rPr>
              <a:t>Tensor Flow</a:t>
            </a:r>
          </a:p>
        </p:txBody>
      </p:sp>
      <p:pic>
        <p:nvPicPr>
          <p:cNvPr id="2054" name="Picture 6" descr="scikit-learn-contrib · GitHub">
            <a:extLst>
              <a:ext uri="{FF2B5EF4-FFF2-40B4-BE49-F238E27FC236}">
                <a16:creationId xmlns:a16="http://schemas.microsoft.com/office/drawing/2014/main" id="{436F9906-25BA-C890-831C-670FBE445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906" y="4038599"/>
            <a:ext cx="1181494" cy="1066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05BC5F-B67D-4A40-A687-906ED11E87AB}"/>
              </a:ext>
            </a:extLst>
          </p:cNvPr>
          <p:cNvSpPr txBox="1"/>
          <p:nvPr/>
        </p:nvSpPr>
        <p:spPr>
          <a:xfrm>
            <a:off x="2629015" y="5105397"/>
            <a:ext cx="723275" cy="369332"/>
          </a:xfrm>
          <a:prstGeom prst="rect">
            <a:avLst/>
          </a:prstGeom>
          <a:noFill/>
        </p:spPr>
        <p:txBody>
          <a:bodyPr wrap="none" rtlCol="0">
            <a:spAutoFit/>
          </a:bodyPr>
          <a:lstStyle/>
          <a:p>
            <a:r>
              <a:rPr lang="en-IN">
                <a:latin typeface="Times New Roman" panose="02020603050405020304" pitchFamily="18" charset="0"/>
                <a:cs typeface="Times New Roman" panose="02020603050405020304" pitchFamily="18" charset="0"/>
              </a:rPr>
              <a:t>Scikit</a:t>
            </a:r>
          </a:p>
        </p:txBody>
      </p:sp>
      <p:pic>
        <p:nvPicPr>
          <p:cNvPr id="2056" name="Picture 8" descr="What is Python Coding? | Juni Learning">
            <a:extLst>
              <a:ext uri="{FF2B5EF4-FFF2-40B4-BE49-F238E27FC236}">
                <a16:creationId xmlns:a16="http://schemas.microsoft.com/office/drawing/2014/main" id="{C875BF24-FABB-2632-0373-CA80167BA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930" y="2438399"/>
            <a:ext cx="1554162"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E45E6B-135E-87B6-2ED7-448E51E19A08}"/>
              </a:ext>
            </a:extLst>
          </p:cNvPr>
          <p:cNvSpPr txBox="1"/>
          <p:nvPr/>
        </p:nvSpPr>
        <p:spPr>
          <a:xfrm>
            <a:off x="7805665" y="3505198"/>
            <a:ext cx="838691" cy="369332"/>
          </a:xfrm>
          <a:prstGeom prst="rect">
            <a:avLst/>
          </a:prstGeom>
          <a:noFill/>
        </p:spPr>
        <p:txBody>
          <a:bodyPr wrap="none" rtlCol="0">
            <a:spAutoFit/>
          </a:bodyPr>
          <a:lstStyle/>
          <a:p>
            <a:r>
              <a:rPr lang="en-IN">
                <a:latin typeface="Times New Roman" panose="02020603050405020304" pitchFamily="18" charset="0"/>
                <a:cs typeface="Times New Roman" panose="02020603050405020304" pitchFamily="18" charset="0"/>
              </a:rPr>
              <a:t>Python</a:t>
            </a:r>
          </a:p>
        </p:txBody>
      </p:sp>
      <p:sp>
        <p:nvSpPr>
          <p:cNvPr id="10" name="TextBox 9">
            <a:extLst>
              <a:ext uri="{FF2B5EF4-FFF2-40B4-BE49-F238E27FC236}">
                <a16:creationId xmlns:a16="http://schemas.microsoft.com/office/drawing/2014/main" id="{2D6AC3DE-8410-D700-032C-3CA49994D096}"/>
              </a:ext>
            </a:extLst>
          </p:cNvPr>
          <p:cNvSpPr txBox="1"/>
          <p:nvPr/>
        </p:nvSpPr>
        <p:spPr>
          <a:xfrm>
            <a:off x="3657535" y="2520313"/>
            <a:ext cx="2890728" cy="1169551"/>
          </a:xfrm>
          <a:prstGeom prst="rect">
            <a:avLst/>
          </a:prstGeom>
          <a:noFill/>
        </p:spPr>
        <p:txBody>
          <a:bodyPr wrap="none" rtlCol="0">
            <a:spAutoFit/>
          </a:bodyPr>
          <a:lstStyle/>
          <a:p>
            <a:r>
              <a:rPr lang="en-US" sz="1400" b="0" i="0" dirty="0">
                <a:solidFill>
                  <a:srgbClr val="1F1F1F"/>
                </a:solidFill>
                <a:effectLst/>
                <a:latin typeface="Times New Roman" panose="02020603050405020304" pitchFamily="18" charset="0"/>
                <a:cs typeface="Times New Roman" panose="02020603050405020304" pitchFamily="18" charset="0"/>
              </a:rPr>
              <a:t>TensorFlow is a software library for </a:t>
            </a:r>
          </a:p>
          <a:p>
            <a:r>
              <a:rPr lang="en-US" sz="1400" b="0" i="0" dirty="0">
                <a:solidFill>
                  <a:srgbClr val="1F1F1F"/>
                </a:solidFill>
                <a:effectLst/>
                <a:latin typeface="Times New Roman" panose="02020603050405020304" pitchFamily="18" charset="0"/>
                <a:cs typeface="Times New Roman" panose="02020603050405020304" pitchFamily="18" charset="0"/>
              </a:rPr>
              <a:t>machine learning and </a:t>
            </a:r>
          </a:p>
          <a:p>
            <a:r>
              <a:rPr lang="en-US" sz="1400" b="0" i="0" dirty="0">
                <a:solidFill>
                  <a:srgbClr val="1F1F1F"/>
                </a:solidFill>
                <a:effectLst/>
                <a:latin typeface="Times New Roman" panose="02020603050405020304" pitchFamily="18" charset="0"/>
                <a:cs typeface="Times New Roman" panose="02020603050405020304" pitchFamily="18" charset="0"/>
              </a:rPr>
              <a:t>artificial intelligence. </a:t>
            </a:r>
          </a:p>
          <a:p>
            <a:r>
              <a:rPr lang="en-US" sz="1400" b="0" i="0" dirty="0">
                <a:solidFill>
                  <a:srgbClr val="1F1F1F"/>
                </a:solidFill>
                <a:effectLst/>
                <a:latin typeface="Times New Roman" panose="02020603050405020304" pitchFamily="18" charset="0"/>
                <a:cs typeface="Times New Roman" panose="02020603050405020304" pitchFamily="18" charset="0"/>
                <a:hlinkClick r:id="rId5"/>
              </a:rPr>
              <a:t>https://www.tensorflow.org/</a:t>
            </a:r>
            <a:endParaRPr lang="en-US" sz="1400" b="0" i="0" dirty="0">
              <a:solidFill>
                <a:srgbClr val="1F1F1F"/>
              </a:solidFill>
              <a:effectLst/>
              <a:latin typeface="Times New Roman" panose="02020603050405020304" pitchFamily="18" charset="0"/>
              <a:cs typeface="Times New Roman" panose="02020603050405020304" pitchFamily="18" charset="0"/>
            </a:endParaRPr>
          </a:p>
          <a:p>
            <a:r>
              <a:rPr lang="en-US" sz="1400" b="0" i="0" dirty="0">
                <a:solidFill>
                  <a:srgbClr val="1F1F1F"/>
                </a:solidFill>
                <a:effectLst/>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F2A6186-87DD-0B37-1438-A082BB8D0A92}"/>
              </a:ext>
            </a:extLst>
          </p:cNvPr>
          <p:cNvSpPr txBox="1"/>
          <p:nvPr/>
        </p:nvSpPr>
        <p:spPr>
          <a:xfrm>
            <a:off x="3657535" y="4151290"/>
            <a:ext cx="3029997" cy="954107"/>
          </a:xfrm>
          <a:prstGeom prst="rect">
            <a:avLst/>
          </a:prstGeom>
          <a:noFill/>
        </p:spPr>
        <p:txBody>
          <a:bodyPr wrap="none" rtlCol="0">
            <a:spAutoFit/>
          </a:bodyPr>
          <a:lstStyle/>
          <a:p>
            <a:r>
              <a:rPr lang="en-US" sz="1400" b="0" i="0" dirty="0">
                <a:solidFill>
                  <a:srgbClr val="474747"/>
                </a:solidFill>
                <a:effectLst/>
                <a:latin typeface="Times New Roman" panose="02020603050405020304" pitchFamily="18" charset="0"/>
                <a:cs typeface="Times New Roman" panose="02020603050405020304" pitchFamily="18" charset="0"/>
              </a:rPr>
              <a:t>Scikit-learn is probably the most useful</a:t>
            </a:r>
          </a:p>
          <a:p>
            <a:r>
              <a:rPr lang="en-US" sz="1400" b="0" i="0" dirty="0">
                <a:solidFill>
                  <a:srgbClr val="474747"/>
                </a:solidFill>
                <a:effectLst/>
                <a:latin typeface="Times New Roman" panose="02020603050405020304" pitchFamily="18" charset="0"/>
                <a:cs typeface="Times New Roman" panose="02020603050405020304" pitchFamily="18" charset="0"/>
              </a:rPr>
              <a:t> library for </a:t>
            </a:r>
            <a:r>
              <a:rPr lang="en-US" sz="1400" b="0" i="0" dirty="0">
                <a:solidFill>
                  <a:srgbClr val="040C28"/>
                </a:solidFill>
                <a:effectLst/>
                <a:latin typeface="Times New Roman" panose="02020603050405020304" pitchFamily="18" charset="0"/>
                <a:cs typeface="Times New Roman" panose="02020603050405020304" pitchFamily="18" charset="0"/>
              </a:rPr>
              <a:t>machine learning in Python</a:t>
            </a:r>
            <a:r>
              <a:rPr lang="en-US" sz="1400" b="0" i="0" dirty="0">
                <a:solidFill>
                  <a:srgbClr val="474747"/>
                </a:solidFill>
                <a:effectLst/>
                <a:latin typeface="Times New Roman" panose="02020603050405020304" pitchFamily="18" charset="0"/>
                <a:cs typeface="Times New Roman" panose="02020603050405020304" pitchFamily="18" charset="0"/>
              </a:rPr>
              <a:t>.</a:t>
            </a:r>
          </a:p>
          <a:p>
            <a:r>
              <a:rPr lang="en-US" sz="1400" b="0" i="0" dirty="0">
                <a:solidFill>
                  <a:srgbClr val="474747"/>
                </a:solidFill>
                <a:effectLst/>
                <a:latin typeface="Times New Roman" panose="02020603050405020304" pitchFamily="18" charset="0"/>
                <a:cs typeface="Times New Roman" panose="02020603050405020304" pitchFamily="18" charset="0"/>
                <a:hlinkClick r:id="rId6"/>
              </a:rPr>
              <a:t>https://scikit-learn.org/stable/</a:t>
            </a:r>
            <a:endParaRPr lang="en-US" sz="1400" b="0" i="0" dirty="0">
              <a:solidFill>
                <a:srgbClr val="474747"/>
              </a:solidFill>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ED46BA8-FCB8-7878-EC2F-396CDF28A6EF}"/>
              </a:ext>
            </a:extLst>
          </p:cNvPr>
          <p:cNvSpPr txBox="1"/>
          <p:nvPr/>
        </p:nvSpPr>
        <p:spPr>
          <a:xfrm>
            <a:off x="9005251" y="2535702"/>
            <a:ext cx="2933776" cy="969496"/>
          </a:xfrm>
          <a:prstGeom prst="rect">
            <a:avLst/>
          </a:prstGeom>
          <a:noFill/>
        </p:spPr>
        <p:txBody>
          <a:bodyPr wrap="square" rtlCol="0">
            <a:spAutoFit/>
          </a:bodyPr>
          <a:lstStyle/>
          <a:p>
            <a:pPr algn="l" fontAlgn="base">
              <a:spcAft>
                <a:spcPts val="1800"/>
              </a:spcAft>
            </a:pPr>
            <a:r>
              <a:rPr lang="en-US" sz="1400" b="0" i="0" dirty="0">
                <a:solidFill>
                  <a:srgbClr val="273239"/>
                </a:solidFill>
                <a:effectLst/>
                <a:latin typeface="Times New Roman" panose="02020603050405020304" pitchFamily="18" charset="0"/>
                <a:cs typeface="Times New Roman" panose="02020603050405020304" pitchFamily="18" charset="0"/>
              </a:rPr>
              <a:t>A versatile, high-level programming language.</a:t>
            </a:r>
          </a:p>
          <a:p>
            <a:pPr algn="l" fontAlgn="base">
              <a:spcAft>
                <a:spcPts val="1800"/>
              </a:spcAft>
            </a:pPr>
            <a:r>
              <a:rPr lang="en-IN" sz="1400" dirty="0">
                <a:latin typeface="Times New Roman" panose="02020603050405020304" pitchFamily="18" charset="0"/>
                <a:cs typeface="Times New Roman" panose="02020603050405020304" pitchFamily="18" charset="0"/>
                <a:hlinkClick r:id="rId7"/>
              </a:rPr>
              <a:t>https://www.python.org/</a:t>
            </a:r>
            <a:endParaRPr lang="en-IN" sz="1400" dirty="0">
              <a:latin typeface="Times New Roman" panose="02020603050405020304" pitchFamily="18" charset="0"/>
              <a:cs typeface="Times New Roman" panose="02020603050405020304" pitchFamily="18" charset="0"/>
            </a:endParaRPr>
          </a:p>
        </p:txBody>
      </p:sp>
      <p:pic>
        <p:nvPicPr>
          <p:cNvPr id="2060" name="Picture 12" descr="Streamlit Logo PNG Vector (SVG) Free ...">
            <a:extLst>
              <a:ext uri="{FF2B5EF4-FFF2-40B4-BE49-F238E27FC236}">
                <a16:creationId xmlns:a16="http://schemas.microsoft.com/office/drawing/2014/main" id="{2CDB1A4A-63BF-3811-E11D-7806538174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7929" y="4049392"/>
            <a:ext cx="1554163" cy="10668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0C2A19-41C4-9841-C70C-892D81E11606}"/>
              </a:ext>
            </a:extLst>
          </p:cNvPr>
          <p:cNvSpPr txBox="1"/>
          <p:nvPr/>
        </p:nvSpPr>
        <p:spPr>
          <a:xfrm>
            <a:off x="9159119" y="4202667"/>
            <a:ext cx="2626040" cy="738664"/>
          </a:xfrm>
          <a:prstGeom prst="rect">
            <a:avLst/>
          </a:prstGeom>
          <a:noFill/>
        </p:spPr>
        <p:txBody>
          <a:bodyPr wrap="none" rtlCol="0">
            <a:spAutoFit/>
          </a:bodyPr>
          <a:lstStyle/>
          <a:p>
            <a:r>
              <a:rPr lang="en-US" sz="1400" dirty="0" err="1">
                <a:solidFill>
                  <a:srgbClr val="131313"/>
                </a:solidFill>
                <a:latin typeface="Times New Roman" panose="02020603050405020304" pitchFamily="18" charset="0"/>
                <a:cs typeface="Times New Roman" panose="02020603050405020304" pitchFamily="18" charset="0"/>
              </a:rPr>
              <a:t>Streamlit</a:t>
            </a:r>
            <a:r>
              <a:rPr lang="en-US" sz="1400" dirty="0">
                <a:solidFill>
                  <a:srgbClr val="131313"/>
                </a:solidFill>
                <a:latin typeface="Times New Roman" panose="02020603050405020304" pitchFamily="18" charset="0"/>
                <a:cs typeface="Times New Roman" panose="02020603050405020304" pitchFamily="18" charset="0"/>
              </a:rPr>
              <a:t> F</a:t>
            </a:r>
            <a:r>
              <a:rPr lang="en-US" sz="1400" b="0" i="0" dirty="0">
                <a:solidFill>
                  <a:srgbClr val="131313"/>
                </a:solidFill>
                <a:effectLst/>
                <a:latin typeface="Times New Roman" panose="02020603050405020304" pitchFamily="18" charset="0"/>
                <a:cs typeface="Times New Roman" panose="02020603050405020304" pitchFamily="18" charset="0"/>
              </a:rPr>
              <a:t>or building interactive </a:t>
            </a:r>
          </a:p>
          <a:p>
            <a:r>
              <a:rPr lang="en-US" sz="1400" b="0" i="0" dirty="0">
                <a:solidFill>
                  <a:srgbClr val="131313"/>
                </a:solidFill>
                <a:effectLst/>
                <a:latin typeface="Times New Roman" panose="02020603050405020304" pitchFamily="18" charset="0"/>
                <a:cs typeface="Times New Roman" panose="02020603050405020304" pitchFamily="18" charset="0"/>
              </a:rPr>
              <a:t>web applications.</a:t>
            </a:r>
            <a:br>
              <a:rPr lang="en-US" sz="1400" b="0" i="0" dirty="0">
                <a:solidFill>
                  <a:srgbClr val="131313"/>
                </a:solidFill>
                <a:effectLst/>
                <a:latin typeface="Times New Roman" panose="02020603050405020304" pitchFamily="18" charset="0"/>
                <a:cs typeface="Times New Roman" panose="02020603050405020304" pitchFamily="18" charset="0"/>
              </a:rPr>
            </a:br>
            <a:r>
              <a:rPr lang="en-US" sz="1400" b="0" i="0" dirty="0">
                <a:solidFill>
                  <a:srgbClr val="131313"/>
                </a:solidFill>
                <a:effectLst/>
                <a:latin typeface="Times New Roman" panose="02020603050405020304" pitchFamily="18" charset="0"/>
                <a:cs typeface="Times New Roman" panose="02020603050405020304" pitchFamily="18" charset="0"/>
                <a:hlinkClick r:id="rId9"/>
              </a:rPr>
              <a:t>https://streamlit.io/</a:t>
            </a:r>
            <a:endParaRPr lang="en-IN"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0179EE5-BD98-4BDA-DA67-BD5F88F89A72}"/>
              </a:ext>
            </a:extLst>
          </p:cNvPr>
          <p:cNvSpPr txBox="1"/>
          <p:nvPr/>
        </p:nvSpPr>
        <p:spPr>
          <a:xfrm>
            <a:off x="7713299" y="5144526"/>
            <a:ext cx="1088760" cy="369332"/>
          </a:xfrm>
          <a:prstGeom prst="rect">
            <a:avLst/>
          </a:prstGeom>
          <a:noFill/>
        </p:spPr>
        <p:txBody>
          <a:bodyPr wrap="none" rtlCol="0">
            <a:spAutoFit/>
          </a:bodyPr>
          <a:lstStyle/>
          <a:p>
            <a:r>
              <a:rPr lang="en-IN">
                <a:latin typeface="Times New Roman" panose="02020603050405020304" pitchFamily="18" charset="0"/>
              </a:rPr>
              <a:t>Stream lit</a:t>
            </a:r>
          </a:p>
        </p:txBody>
      </p:sp>
    </p:spTree>
    <p:extLst>
      <p:ext uri="{BB962C8B-B14F-4D97-AF65-F5344CB8AC3E}">
        <p14:creationId xmlns:p14="http://schemas.microsoft.com/office/powerpoint/2010/main" val="3742165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8296-DDD8-C6C5-4158-76B27F124218}"/>
              </a:ext>
            </a:extLst>
          </p:cNvPr>
          <p:cNvSpPr>
            <a:spLocks noGrp="1"/>
          </p:cNvSpPr>
          <p:nvPr>
            <p:ph type="title"/>
          </p:nvPr>
        </p:nvSpPr>
        <p:spPr>
          <a:xfrm>
            <a:off x="1822969" y="364578"/>
            <a:ext cx="3168305" cy="1343129"/>
          </a:xfrm>
        </p:spPr>
        <p:txBody>
          <a:bodyPr/>
          <a:lstStyle/>
          <a:p>
            <a:r>
              <a:rPr lang="en-IN">
                <a:cs typeface="Times New Roman"/>
              </a:rPr>
              <a:t>Cont..</a:t>
            </a:r>
            <a:endParaRPr lang="en-US"/>
          </a:p>
        </p:txBody>
      </p:sp>
      <p:pic>
        <p:nvPicPr>
          <p:cNvPr id="4" name="Content Placeholder 3" descr="Visual Studio Code">
            <a:extLst>
              <a:ext uri="{FF2B5EF4-FFF2-40B4-BE49-F238E27FC236}">
                <a16:creationId xmlns:a16="http://schemas.microsoft.com/office/drawing/2014/main" id="{9A00442A-9C01-486E-F0FC-5E303CDC75BD}"/>
              </a:ext>
            </a:extLst>
          </p:cNvPr>
          <p:cNvPicPr>
            <a:picLocks noGrp="1" noChangeAspect="1"/>
          </p:cNvPicPr>
          <p:nvPr>
            <p:ph idx="1"/>
          </p:nvPr>
        </p:nvPicPr>
        <p:blipFill>
          <a:blip r:embed="rId2"/>
          <a:stretch>
            <a:fillRect/>
          </a:stretch>
        </p:blipFill>
        <p:spPr>
          <a:xfrm>
            <a:off x="2957851" y="2337027"/>
            <a:ext cx="899432" cy="899432"/>
          </a:xfrm>
        </p:spPr>
      </p:pic>
      <p:sp>
        <p:nvSpPr>
          <p:cNvPr id="5" name="TextBox 4">
            <a:extLst>
              <a:ext uri="{FF2B5EF4-FFF2-40B4-BE49-F238E27FC236}">
                <a16:creationId xmlns:a16="http://schemas.microsoft.com/office/drawing/2014/main" id="{C4CA2B7F-B556-27C6-4BBC-B526CDA6D772}"/>
              </a:ext>
            </a:extLst>
          </p:cNvPr>
          <p:cNvSpPr txBox="1"/>
          <p:nvPr/>
        </p:nvSpPr>
        <p:spPr>
          <a:xfrm>
            <a:off x="3852352" y="2341496"/>
            <a:ext cx="29741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444444"/>
                </a:solidFill>
                <a:latin typeface="Times New Roman"/>
                <a:ea typeface="Roboto"/>
                <a:cs typeface="Roboto"/>
              </a:rPr>
              <a:t>Visual Studio Code for </a:t>
            </a:r>
            <a:endParaRPr lang="en-US" dirty="0">
              <a:latin typeface="Times New Roman"/>
              <a:cs typeface="Times New Roman"/>
            </a:endParaRPr>
          </a:p>
          <a:p>
            <a:r>
              <a:rPr lang="en-US" dirty="0">
                <a:solidFill>
                  <a:srgbClr val="444444"/>
                </a:solidFill>
                <a:latin typeface="Times New Roman"/>
                <a:ea typeface="Roboto"/>
                <a:cs typeface="Roboto"/>
              </a:rPr>
              <a:t>Development</a:t>
            </a:r>
          </a:p>
          <a:p>
            <a:r>
              <a:rPr lang="en-US" dirty="0">
                <a:solidFill>
                  <a:srgbClr val="444444"/>
                </a:solidFill>
                <a:latin typeface="Times New Roman"/>
                <a:ea typeface="+mn-lt"/>
                <a:cs typeface="+mn-lt"/>
                <a:hlinkClick r:id="rId3"/>
              </a:rPr>
              <a:t>https://code.visualstudio.com</a:t>
            </a:r>
            <a:endParaRPr lang="en-US" dirty="0">
              <a:latin typeface="Times New Roman"/>
            </a:endParaRPr>
          </a:p>
        </p:txBody>
      </p:sp>
      <p:pic>
        <p:nvPicPr>
          <p:cNvPr id="6" name="Picture 5" descr="Jira">
            <a:extLst>
              <a:ext uri="{FF2B5EF4-FFF2-40B4-BE49-F238E27FC236}">
                <a16:creationId xmlns:a16="http://schemas.microsoft.com/office/drawing/2014/main" id="{A52FF81F-84A0-162F-EB9F-E3E21266B46E}"/>
              </a:ext>
            </a:extLst>
          </p:cNvPr>
          <p:cNvPicPr>
            <a:picLocks noChangeAspect="1"/>
          </p:cNvPicPr>
          <p:nvPr/>
        </p:nvPicPr>
        <p:blipFill>
          <a:blip r:embed="rId4"/>
          <a:stretch>
            <a:fillRect/>
          </a:stretch>
        </p:blipFill>
        <p:spPr>
          <a:xfrm>
            <a:off x="7447869" y="2331583"/>
            <a:ext cx="790575" cy="921202"/>
          </a:xfrm>
          <a:prstGeom prst="rect">
            <a:avLst/>
          </a:prstGeom>
        </p:spPr>
      </p:pic>
      <p:sp>
        <p:nvSpPr>
          <p:cNvPr id="7" name="TextBox 6">
            <a:extLst>
              <a:ext uri="{FF2B5EF4-FFF2-40B4-BE49-F238E27FC236}">
                <a16:creationId xmlns:a16="http://schemas.microsoft.com/office/drawing/2014/main" id="{21821125-CD94-2E46-E44F-41E85D178F6D}"/>
              </a:ext>
            </a:extLst>
          </p:cNvPr>
          <p:cNvSpPr txBox="1"/>
          <p:nvPr/>
        </p:nvSpPr>
        <p:spPr>
          <a:xfrm>
            <a:off x="8386230" y="2331597"/>
            <a:ext cx="29632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Jira for project management</a:t>
            </a:r>
            <a:r>
              <a:rPr lang="en-US" dirty="0">
                <a:latin typeface="Times New Roman"/>
                <a:ea typeface="+mn-lt"/>
                <a:cs typeface="+mn-lt"/>
              </a:rPr>
              <a:t> and issue tracking</a:t>
            </a:r>
            <a:endParaRPr lang="en-US" dirty="0">
              <a:latin typeface="Times New Roman"/>
              <a:cs typeface="Times New Roman"/>
            </a:endParaRPr>
          </a:p>
          <a:p>
            <a:r>
              <a:rPr lang="en-US" dirty="0">
                <a:latin typeface="Times New Roman"/>
                <a:ea typeface="+mn-lt"/>
                <a:cs typeface="+mn-lt"/>
                <a:hlinkClick r:id="rId5"/>
              </a:rPr>
              <a:t>https://www.atlassian.com</a:t>
            </a:r>
            <a:endParaRPr lang="en-US" dirty="0">
              <a:latin typeface="Times New Roman"/>
            </a:endParaRPr>
          </a:p>
        </p:txBody>
      </p:sp>
      <p:sp>
        <p:nvSpPr>
          <p:cNvPr id="8" name="TextBox 7">
            <a:extLst>
              <a:ext uri="{FF2B5EF4-FFF2-40B4-BE49-F238E27FC236}">
                <a16:creationId xmlns:a16="http://schemas.microsoft.com/office/drawing/2014/main" id="{B16714B8-55E9-B963-6B0C-1465CE7506C2}"/>
              </a:ext>
            </a:extLst>
          </p:cNvPr>
          <p:cNvSpPr txBox="1"/>
          <p:nvPr/>
        </p:nvSpPr>
        <p:spPr>
          <a:xfrm>
            <a:off x="2850579" y="3266760"/>
            <a:ext cx="1113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VS Code</a:t>
            </a:r>
          </a:p>
        </p:txBody>
      </p:sp>
      <p:sp>
        <p:nvSpPr>
          <p:cNvPr id="9" name="TextBox 8">
            <a:extLst>
              <a:ext uri="{FF2B5EF4-FFF2-40B4-BE49-F238E27FC236}">
                <a16:creationId xmlns:a16="http://schemas.microsoft.com/office/drawing/2014/main" id="{BED6B4E7-B127-B646-C2AF-3768C0AD9000}"/>
              </a:ext>
            </a:extLst>
          </p:cNvPr>
          <p:cNvSpPr txBox="1"/>
          <p:nvPr/>
        </p:nvSpPr>
        <p:spPr>
          <a:xfrm>
            <a:off x="7571393" y="3266759"/>
            <a:ext cx="8148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cs typeface="Times New Roman"/>
              </a:rPr>
              <a:t>Jira</a:t>
            </a:r>
          </a:p>
        </p:txBody>
      </p:sp>
      <p:sp>
        <p:nvSpPr>
          <p:cNvPr id="12" name="TextBox 11">
            <a:extLst>
              <a:ext uri="{FF2B5EF4-FFF2-40B4-BE49-F238E27FC236}">
                <a16:creationId xmlns:a16="http://schemas.microsoft.com/office/drawing/2014/main" id="{80F5E323-4576-C32C-666E-8E72B3E53D49}"/>
              </a:ext>
            </a:extLst>
          </p:cNvPr>
          <p:cNvSpPr txBox="1"/>
          <p:nvPr/>
        </p:nvSpPr>
        <p:spPr>
          <a:xfrm>
            <a:off x="3963718" y="4226963"/>
            <a:ext cx="29782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Anaconda for </a:t>
            </a:r>
            <a:r>
              <a:rPr lang="en-US">
                <a:latin typeface="Times New Roman"/>
                <a:ea typeface="+mn-lt"/>
                <a:cs typeface="+mn-lt"/>
              </a:rPr>
              <a:t>Python-based machine learning IDE</a:t>
            </a:r>
            <a:endParaRPr lang="en-US">
              <a:latin typeface="Times New Roman"/>
              <a:cs typeface="Times New Roman"/>
            </a:endParaRPr>
          </a:p>
          <a:p>
            <a:r>
              <a:rPr lang="en-US">
                <a:latin typeface="Times New Roman"/>
                <a:ea typeface="+mn-lt"/>
                <a:cs typeface="+mn-lt"/>
                <a:hlinkClick r:id="rId6"/>
              </a:rPr>
              <a:t>https://www.anaconda.com/</a:t>
            </a:r>
            <a:endParaRPr lang="en-US">
              <a:latin typeface="Times New Roman"/>
            </a:endParaRPr>
          </a:p>
        </p:txBody>
      </p:sp>
      <p:sp>
        <p:nvSpPr>
          <p:cNvPr id="13" name="TextBox 12">
            <a:extLst>
              <a:ext uri="{FF2B5EF4-FFF2-40B4-BE49-F238E27FC236}">
                <a16:creationId xmlns:a16="http://schemas.microsoft.com/office/drawing/2014/main" id="{1B87015B-B0E7-5E7D-E090-A0BBF56562A6}"/>
              </a:ext>
            </a:extLst>
          </p:cNvPr>
          <p:cNvSpPr txBox="1"/>
          <p:nvPr/>
        </p:nvSpPr>
        <p:spPr>
          <a:xfrm>
            <a:off x="2900732" y="5144572"/>
            <a:ext cx="1195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panose="02020603050405020304" pitchFamily="18" charset="0"/>
                <a:cs typeface="Times New Roman" panose="02020603050405020304" pitchFamily="18" charset="0"/>
              </a:rPr>
              <a:t>Anaconda</a:t>
            </a:r>
          </a:p>
        </p:txBody>
      </p:sp>
      <p:pic>
        <p:nvPicPr>
          <p:cNvPr id="14" name="Picture 13" descr="Global web icon">
            <a:extLst>
              <a:ext uri="{FF2B5EF4-FFF2-40B4-BE49-F238E27FC236}">
                <a16:creationId xmlns:a16="http://schemas.microsoft.com/office/drawing/2014/main" id="{F3B78DF0-D3F4-EB3B-E8E0-DDE46F92CF7F}"/>
              </a:ext>
            </a:extLst>
          </p:cNvPr>
          <p:cNvPicPr>
            <a:picLocks noChangeAspect="1"/>
          </p:cNvPicPr>
          <p:nvPr/>
        </p:nvPicPr>
        <p:blipFill>
          <a:blip r:embed="rId7"/>
          <a:stretch>
            <a:fillRect/>
          </a:stretch>
        </p:blipFill>
        <p:spPr>
          <a:xfrm>
            <a:off x="2955952" y="4319337"/>
            <a:ext cx="886326" cy="816141"/>
          </a:xfrm>
          <a:prstGeom prst="rect">
            <a:avLst/>
          </a:prstGeom>
        </p:spPr>
      </p:pic>
      <p:sp>
        <p:nvSpPr>
          <p:cNvPr id="11" name="TextBox 10">
            <a:extLst>
              <a:ext uri="{FF2B5EF4-FFF2-40B4-BE49-F238E27FC236}">
                <a16:creationId xmlns:a16="http://schemas.microsoft.com/office/drawing/2014/main" id="{56B7CE97-39B4-61FA-E489-306D298A0291}"/>
              </a:ext>
            </a:extLst>
          </p:cNvPr>
          <p:cNvSpPr txBox="1"/>
          <p:nvPr/>
        </p:nvSpPr>
        <p:spPr>
          <a:xfrm>
            <a:off x="8238444" y="4394728"/>
            <a:ext cx="3847696" cy="1200329"/>
          </a:xfrm>
          <a:prstGeom prst="rect">
            <a:avLst/>
          </a:prstGeom>
          <a:noFill/>
        </p:spPr>
        <p:txBody>
          <a:bodyPr wrap="square">
            <a:spAutoFit/>
          </a:bodyPr>
          <a:lstStyle/>
          <a:p>
            <a:r>
              <a:rPr lang="en-US" b="0" i="0" dirty="0">
                <a:solidFill>
                  <a:srgbClr val="474747"/>
                </a:solidFill>
                <a:effectLst/>
                <a:latin typeface="Times New Roman" panose="02020603050405020304" pitchFamily="18" charset="0"/>
                <a:cs typeface="Times New Roman" panose="02020603050405020304" pitchFamily="18" charset="0"/>
              </a:rPr>
              <a:t>My SQL Cluster enables users to meet the database challenges of next generation</a:t>
            </a:r>
            <a:br>
              <a:rPr lang="en-US" b="0" i="0" dirty="0">
                <a:solidFill>
                  <a:srgbClr val="474747"/>
                </a:solidFill>
                <a:effectLst/>
                <a:latin typeface="Times New Roman" panose="02020603050405020304" pitchFamily="18" charset="0"/>
                <a:cs typeface="Times New Roman" panose="02020603050405020304" pitchFamily="18" charset="0"/>
              </a:rPr>
            </a:br>
            <a:r>
              <a:rPr lang="en-US" b="0" i="0" dirty="0">
                <a:solidFill>
                  <a:srgbClr val="474747"/>
                </a:solidFill>
                <a:effectLst/>
                <a:latin typeface="Times New Roman" panose="02020603050405020304" pitchFamily="18" charset="0"/>
                <a:cs typeface="Times New Roman" panose="02020603050405020304" pitchFamily="18" charset="0"/>
                <a:hlinkClick r:id="rId8"/>
              </a:rPr>
              <a:t>https://www.mysql.com/</a:t>
            </a:r>
            <a:endParaRPr lang="en-IN"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213DC351-0CCC-B98C-5AB3-5A88E71336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1570" y="4226963"/>
            <a:ext cx="891103" cy="125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1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70A4-390C-11DC-FB7F-DCE89C5A0357}"/>
              </a:ext>
            </a:extLst>
          </p:cNvPr>
          <p:cNvSpPr>
            <a:spLocks noGrp="1"/>
          </p:cNvSpPr>
          <p:nvPr>
            <p:ph type="title"/>
          </p:nvPr>
        </p:nvSpPr>
        <p:spPr>
          <a:xfrm>
            <a:off x="1484310" y="589281"/>
            <a:ext cx="2134554" cy="924560"/>
          </a:xfrm>
        </p:spPr>
        <p:txBody>
          <a:bodyPr/>
          <a:lstStyle/>
          <a:p>
            <a:r>
              <a:rPr lang="en-IN">
                <a:latin typeface="Times New Roman" panose="02020603050405020304" pitchFamily="18" charset="0"/>
                <a:cs typeface="Times New Roman" panose="02020603050405020304" pitchFamily="18" charset="0"/>
              </a:rPr>
              <a:t>Cont..</a:t>
            </a:r>
          </a:p>
        </p:txBody>
      </p:sp>
      <p:pic>
        <p:nvPicPr>
          <p:cNvPr id="3074" name="Picture 2" descr="GitHub · GitHub">
            <a:extLst>
              <a:ext uri="{FF2B5EF4-FFF2-40B4-BE49-F238E27FC236}">
                <a16:creationId xmlns:a16="http://schemas.microsoft.com/office/drawing/2014/main" id="{476C2464-0119-AD0F-125C-78BC364B9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934" y="1990410"/>
            <a:ext cx="1066800" cy="14385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6C2DC6-F9CA-3C54-0E70-53F34902BB7E}"/>
              </a:ext>
            </a:extLst>
          </p:cNvPr>
          <p:cNvSpPr txBox="1"/>
          <p:nvPr/>
        </p:nvSpPr>
        <p:spPr>
          <a:xfrm>
            <a:off x="2992734" y="1976769"/>
            <a:ext cx="2644391" cy="1200329"/>
          </a:xfrm>
          <a:prstGeom prst="rect">
            <a:avLst/>
          </a:prstGeom>
          <a:noFill/>
        </p:spPr>
        <p:txBody>
          <a:bodyPr wrap="square">
            <a:spAutoFit/>
          </a:bodyPr>
          <a:lstStyle/>
          <a:p>
            <a:r>
              <a:rPr lang="en-US">
                <a:solidFill>
                  <a:srgbClr val="1F1F1F"/>
                </a:solidFill>
                <a:latin typeface="Times New Roman" panose="02020603050405020304" pitchFamily="18" charset="0"/>
                <a:cs typeface="Times New Roman" panose="02020603050405020304" pitchFamily="18" charset="0"/>
              </a:rPr>
              <a:t>A</a:t>
            </a:r>
            <a:r>
              <a:rPr lang="en-US" b="0" i="0">
                <a:solidFill>
                  <a:srgbClr val="1F1F1F"/>
                </a:solidFill>
                <a:effectLst/>
                <a:latin typeface="Times New Roman" panose="02020603050405020304" pitchFamily="18" charset="0"/>
                <a:cs typeface="Times New Roman" panose="02020603050405020304" pitchFamily="18" charset="0"/>
              </a:rPr>
              <a:t>llows developers to create, store, manage, and share their code</a:t>
            </a:r>
          </a:p>
          <a:p>
            <a:r>
              <a:rPr lang="en-IN">
                <a:latin typeface="Times New Roman" panose="02020603050405020304" pitchFamily="18" charset="0"/>
                <a:cs typeface="Times New Roman" panose="02020603050405020304" pitchFamily="18" charset="0"/>
                <a:hlinkClick r:id="rId3"/>
              </a:rPr>
              <a:t>https://github.com/</a:t>
            </a:r>
            <a:endParaRPr lang="en-IN">
              <a:latin typeface="Times New Roman" panose="02020603050405020304" pitchFamily="18" charset="0"/>
              <a:cs typeface="Times New Roman" panose="02020603050405020304" pitchFamily="18" charset="0"/>
            </a:endParaRPr>
          </a:p>
        </p:txBody>
      </p:sp>
      <p:pic>
        <p:nvPicPr>
          <p:cNvPr id="3076" name="Picture 4" descr="What is Microsoft Teams? | Breakwater IT">
            <a:extLst>
              <a:ext uri="{FF2B5EF4-FFF2-40B4-BE49-F238E27FC236}">
                <a16:creationId xmlns:a16="http://schemas.microsoft.com/office/drawing/2014/main" id="{DB8D19EE-F8D1-97D2-7574-B9E563BA8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042" y="1990410"/>
            <a:ext cx="1508696" cy="14385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3E1D5E1-1191-0889-E5CD-6F05AE942622}"/>
              </a:ext>
            </a:extLst>
          </p:cNvPr>
          <p:cNvSpPr txBox="1"/>
          <p:nvPr/>
        </p:nvSpPr>
        <p:spPr>
          <a:xfrm>
            <a:off x="7889399" y="2075721"/>
            <a:ext cx="4128430" cy="1200329"/>
          </a:xfrm>
          <a:prstGeom prst="rect">
            <a:avLst/>
          </a:prstGeom>
          <a:noFill/>
        </p:spPr>
        <p:txBody>
          <a:bodyPr wrap="square">
            <a:spAutoFit/>
          </a:bodyPr>
          <a:lstStyle/>
          <a:p>
            <a:r>
              <a:rPr lang="en-US" b="0" i="0">
                <a:solidFill>
                  <a:srgbClr val="474747"/>
                </a:solidFill>
                <a:effectLst/>
                <a:latin typeface="Times New Roman" panose="02020603050405020304" pitchFamily="18" charset="0"/>
                <a:cs typeface="Times New Roman" panose="02020603050405020304" pitchFamily="18" charset="0"/>
              </a:rPr>
              <a:t>Working together is easier</a:t>
            </a:r>
          </a:p>
          <a:p>
            <a:r>
              <a:rPr lang="en-US" b="0" i="0">
                <a:solidFill>
                  <a:srgbClr val="474747"/>
                </a:solidFill>
                <a:effectLst/>
                <a:latin typeface="Times New Roman" panose="02020603050405020304" pitchFamily="18" charset="0"/>
                <a:cs typeface="Times New Roman" panose="02020603050405020304" pitchFamily="18" charset="0"/>
              </a:rPr>
              <a:t>with Microsoft Teams</a:t>
            </a:r>
          </a:p>
          <a:p>
            <a:r>
              <a:rPr lang="en-IN">
                <a:latin typeface="Times New Roman" panose="02020603050405020304" pitchFamily="18" charset="0"/>
                <a:cs typeface="Times New Roman" panose="02020603050405020304" pitchFamily="18" charset="0"/>
                <a:hlinkClick r:id="rId5"/>
              </a:rPr>
              <a:t>https://www.microsoft.com/en-us/microsoft-teams/group-chat-software</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542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DEED-1BBE-2E0C-5053-FE261039488C}"/>
              </a:ext>
            </a:extLst>
          </p:cNvPr>
          <p:cNvSpPr>
            <a:spLocks noGrp="1"/>
          </p:cNvSpPr>
          <p:nvPr>
            <p:ph type="title"/>
          </p:nvPr>
        </p:nvSpPr>
        <p:spPr>
          <a:xfrm>
            <a:off x="1484311" y="1598195"/>
            <a:ext cx="10018713" cy="1752599"/>
          </a:xfrm>
        </p:spPr>
        <p:txBody>
          <a:bodyPr>
            <a:normAutofit/>
          </a:bodyPr>
          <a:lstStyle/>
          <a:p>
            <a:r>
              <a:rPr lang="en-US" sz="9600" dirty="0">
                <a:latin typeface="Times New Roman"/>
                <a:cs typeface="Times New Roman"/>
              </a:rPr>
              <a:t>06</a:t>
            </a:r>
            <a:endParaRPr lang="en-US" sz="9600" dirty="0"/>
          </a:p>
        </p:txBody>
      </p:sp>
      <p:sp>
        <p:nvSpPr>
          <p:cNvPr id="3" name="Content Placeholder 2">
            <a:extLst>
              <a:ext uri="{FF2B5EF4-FFF2-40B4-BE49-F238E27FC236}">
                <a16:creationId xmlns:a16="http://schemas.microsoft.com/office/drawing/2014/main" id="{62B77DCA-18ED-66CA-6D36-33C79FF48CF8}"/>
              </a:ext>
            </a:extLst>
          </p:cNvPr>
          <p:cNvSpPr>
            <a:spLocks noGrp="1"/>
          </p:cNvSpPr>
          <p:nvPr>
            <p:ph idx="1"/>
          </p:nvPr>
        </p:nvSpPr>
        <p:spPr/>
        <p:txBody>
          <a:bodyPr>
            <a:normAutofit/>
          </a:bodyPr>
          <a:lstStyle/>
          <a:p>
            <a:pPr marL="0" indent="0" algn="ctr">
              <a:buNone/>
            </a:pPr>
            <a:r>
              <a:rPr lang="en-US" sz="3600" dirty="0">
                <a:latin typeface="Times New Roman"/>
                <a:cs typeface="Times New Roman"/>
              </a:rPr>
              <a:t>Algorithms</a:t>
            </a:r>
            <a:endParaRPr lang="en-US" sz="3600" dirty="0">
              <a:cs typeface="Times New Roman" panose="02020603050405020304" pitchFamily="18" charset="0"/>
            </a:endParaRPr>
          </a:p>
        </p:txBody>
      </p:sp>
    </p:spTree>
    <p:extLst>
      <p:ext uri="{BB962C8B-B14F-4D97-AF65-F5344CB8AC3E}">
        <p14:creationId xmlns:p14="http://schemas.microsoft.com/office/powerpoint/2010/main" val="85098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6E5A-1435-6EF3-3824-E8A855F170B0}"/>
              </a:ext>
            </a:extLst>
          </p:cNvPr>
          <p:cNvSpPr>
            <a:spLocks noGrp="1"/>
          </p:cNvSpPr>
          <p:nvPr>
            <p:ph type="title"/>
          </p:nvPr>
        </p:nvSpPr>
        <p:spPr/>
        <p:txBody>
          <a:bodyPr>
            <a:normAutofit/>
          </a:bodyPr>
          <a:lstStyle/>
          <a:p>
            <a:r>
              <a:rPr lang="en-US" dirty="0">
                <a:latin typeface="Times New Roman"/>
                <a:cs typeface="Times New Roman"/>
              </a:rPr>
              <a:t>Algorithms</a:t>
            </a:r>
            <a:endParaRPr lang="en-US" dirty="0"/>
          </a:p>
        </p:txBody>
      </p:sp>
      <p:sp>
        <p:nvSpPr>
          <p:cNvPr id="3" name="Content Placeholder 2">
            <a:extLst>
              <a:ext uri="{FF2B5EF4-FFF2-40B4-BE49-F238E27FC236}">
                <a16:creationId xmlns:a16="http://schemas.microsoft.com/office/drawing/2014/main" id="{D458737A-0D09-2893-04D9-A06F3621E6E0}"/>
              </a:ext>
            </a:extLst>
          </p:cNvPr>
          <p:cNvSpPr>
            <a:spLocks noGrp="1"/>
          </p:cNvSpPr>
          <p:nvPr>
            <p:ph idx="1"/>
          </p:nvPr>
        </p:nvSpPr>
        <p:spPr/>
        <p:txBody>
          <a:bodyPr vert="horz" lIns="91440" tIns="45720" rIns="91440" bIns="45720" rtlCol="0" anchor="ctr">
            <a:noAutofit/>
          </a:bodyPr>
          <a:lstStyle/>
          <a:p>
            <a:r>
              <a:rPr lang="en-US" dirty="0">
                <a:latin typeface="Times New Roman"/>
                <a:cs typeface="Times New Roman"/>
              </a:rPr>
              <a:t>Our system utilizes </a:t>
            </a:r>
            <a:r>
              <a:rPr lang="en-US" dirty="0" err="1">
                <a:latin typeface="Times New Roman"/>
                <a:cs typeface="Times New Roman"/>
              </a:rPr>
              <a:t>EfficientNet</a:t>
            </a:r>
            <a:r>
              <a:rPr lang="en-US" dirty="0">
                <a:latin typeface="Times New Roman"/>
                <a:cs typeface="Times New Roman"/>
              </a:rPr>
              <a:t>, a state-of-the-art CNN model, for highly accurate and optimized plant disease detection. </a:t>
            </a:r>
            <a:r>
              <a:rPr lang="en-US" dirty="0" err="1">
                <a:latin typeface="Times New Roman"/>
                <a:cs typeface="Times New Roman"/>
              </a:rPr>
              <a:t>EfficientNet</a:t>
            </a:r>
            <a:r>
              <a:rPr lang="en-US" dirty="0">
                <a:latin typeface="Times New Roman"/>
                <a:cs typeface="Times New Roman"/>
              </a:rPr>
              <a:t> balances speed and accuracy by scaling depth, width, and resolution efficiently. Transfer learning enhances performance, while </a:t>
            </a:r>
            <a:r>
              <a:rPr lang="en-US" dirty="0" err="1">
                <a:latin typeface="Times New Roman"/>
                <a:cs typeface="Times New Roman"/>
              </a:rPr>
              <a:t>FastAPI</a:t>
            </a:r>
            <a:r>
              <a:rPr lang="en-US" dirty="0">
                <a:latin typeface="Times New Roman"/>
                <a:cs typeface="Times New Roman"/>
              </a:rPr>
              <a:t> enables real-time predictions, ensuring fast, precise, and resource-efficient disease identification for farmers and researchers.</a:t>
            </a:r>
          </a:p>
        </p:txBody>
      </p:sp>
    </p:spTree>
    <p:extLst>
      <p:ext uri="{BB962C8B-B14F-4D97-AF65-F5344CB8AC3E}">
        <p14:creationId xmlns:p14="http://schemas.microsoft.com/office/powerpoint/2010/main" val="944275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0598-F83C-4E4B-582C-25202B92BAA3}"/>
              </a:ext>
            </a:extLst>
          </p:cNvPr>
          <p:cNvSpPr>
            <a:spLocks noGrp="1"/>
          </p:cNvSpPr>
          <p:nvPr>
            <p:ph type="title"/>
          </p:nvPr>
        </p:nvSpPr>
        <p:spPr>
          <a:xfrm>
            <a:off x="2179320" y="685800"/>
            <a:ext cx="7548244" cy="1097279"/>
          </a:xfrm>
        </p:spPr>
        <p:txBody>
          <a:bodyPr/>
          <a:lstStyle/>
          <a:p>
            <a:r>
              <a:rPr lang="en-IN">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166AF30B-CB0F-4966-19D0-228C78E50DA2}"/>
              </a:ext>
            </a:extLst>
          </p:cNvPr>
          <p:cNvSpPr>
            <a:spLocks noGrp="1"/>
          </p:cNvSpPr>
          <p:nvPr>
            <p:ph idx="1"/>
          </p:nvPr>
        </p:nvSpPr>
        <p:spPr>
          <a:xfrm>
            <a:off x="1676400" y="1820862"/>
            <a:ext cx="10239080" cy="4351338"/>
          </a:xfrm>
        </p:spPr>
        <p:txBody>
          <a:bodyPr>
            <a:normAutofit/>
          </a:bodyPr>
          <a:lstStyle/>
          <a:p>
            <a:r>
              <a:rPr lang="en-IN" sz="1800">
                <a:latin typeface="Times New Roman"/>
                <a:cs typeface="Times New Roman"/>
              </a:rPr>
              <a:t>Team Members Roles and Responsibilities</a:t>
            </a:r>
          </a:p>
          <a:p>
            <a:r>
              <a:rPr lang="en-IN" sz="1800">
                <a:latin typeface="Times New Roman"/>
                <a:cs typeface="Times New Roman"/>
              </a:rPr>
              <a:t>Problem Statement</a:t>
            </a:r>
          </a:p>
          <a:p>
            <a:r>
              <a:rPr lang="en-IN" sz="1800">
                <a:latin typeface="Times New Roman"/>
                <a:cs typeface="Times New Roman"/>
              </a:rPr>
              <a:t>Project Description</a:t>
            </a:r>
          </a:p>
          <a:p>
            <a:r>
              <a:rPr lang="en-IN" sz="1800">
                <a:latin typeface="Times New Roman"/>
                <a:cs typeface="Times New Roman"/>
              </a:rPr>
              <a:t>Persons</a:t>
            </a:r>
            <a:endParaRPr lang="en-IN" sz="1800">
              <a:latin typeface="Times New Roman" panose="02020603050405020304" pitchFamily="18" charset="0"/>
              <a:cs typeface="Times New Roman" panose="02020603050405020304" pitchFamily="18" charset="0"/>
            </a:endParaRPr>
          </a:p>
          <a:p>
            <a:r>
              <a:rPr lang="en-IN" sz="1800">
                <a:latin typeface="Times New Roman"/>
                <a:cs typeface="Times New Roman"/>
              </a:rPr>
              <a:t>Technologies</a:t>
            </a:r>
          </a:p>
          <a:p>
            <a:r>
              <a:rPr lang="en-IN" sz="1800">
                <a:latin typeface="Times New Roman"/>
                <a:cs typeface="Times New Roman"/>
              </a:rPr>
              <a:t>Project Schedule</a:t>
            </a:r>
          </a:p>
          <a:p>
            <a:r>
              <a:rPr lang="en-IN" sz="1800">
                <a:latin typeface="Times New Roman"/>
                <a:cs typeface="Times New Roman"/>
              </a:rPr>
              <a:t>Retrospective</a:t>
            </a:r>
          </a:p>
          <a:p>
            <a:r>
              <a:rPr lang="en-IN" sz="1800">
                <a:latin typeface="Times New Roman"/>
                <a:cs typeface="Times New Roman"/>
              </a:rPr>
              <a:t>Team Agreement</a:t>
            </a:r>
          </a:p>
          <a:p>
            <a:r>
              <a:rPr lang="en-IN" sz="1800">
                <a:latin typeface="Times New Roman"/>
                <a:cs typeface="Times New Roman"/>
              </a:rPr>
              <a:t>Wiki Link</a:t>
            </a:r>
          </a:p>
        </p:txBody>
      </p:sp>
    </p:spTree>
    <p:extLst>
      <p:ext uri="{BB962C8B-B14F-4D97-AF65-F5344CB8AC3E}">
        <p14:creationId xmlns:p14="http://schemas.microsoft.com/office/powerpoint/2010/main" val="1059386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8196-25C1-24C4-EF84-C35786A07D65}"/>
              </a:ext>
            </a:extLst>
          </p:cNvPr>
          <p:cNvSpPr>
            <a:spLocks noGrp="1"/>
          </p:cNvSpPr>
          <p:nvPr>
            <p:ph type="title"/>
          </p:nvPr>
        </p:nvSpPr>
        <p:spPr/>
        <p:txBody>
          <a:bodyPr>
            <a:normAutofit/>
          </a:bodyPr>
          <a:lstStyle/>
          <a:p>
            <a:r>
              <a:rPr lang="en-US" sz="9600">
                <a:latin typeface="Times New Roman"/>
                <a:cs typeface="Times New Roman"/>
              </a:rPr>
              <a:t>07</a:t>
            </a:r>
            <a:endParaRPr lang="en-US" sz="9600">
              <a:cs typeface="Times New Roman"/>
            </a:endParaRPr>
          </a:p>
        </p:txBody>
      </p:sp>
      <p:sp>
        <p:nvSpPr>
          <p:cNvPr id="3" name="Content Placeholder 2">
            <a:extLst>
              <a:ext uri="{FF2B5EF4-FFF2-40B4-BE49-F238E27FC236}">
                <a16:creationId xmlns:a16="http://schemas.microsoft.com/office/drawing/2014/main" id="{93415BF7-0981-8BBF-D8D6-CEE9ACF302C4}"/>
              </a:ext>
            </a:extLst>
          </p:cNvPr>
          <p:cNvSpPr>
            <a:spLocks noGrp="1"/>
          </p:cNvSpPr>
          <p:nvPr>
            <p:ph idx="1"/>
          </p:nvPr>
        </p:nvSpPr>
        <p:spPr>
          <a:xfrm>
            <a:off x="1602551" y="1716689"/>
            <a:ext cx="10018713" cy="3124201"/>
          </a:xfrm>
        </p:spPr>
        <p:txBody>
          <a:bodyPr/>
          <a:lstStyle/>
          <a:p>
            <a:pPr algn="ctr">
              <a:buNone/>
            </a:pPr>
            <a:r>
              <a:rPr lang="en-US" sz="3600">
                <a:latin typeface="Times New Roman"/>
                <a:cs typeface="Times New Roman"/>
              </a:rPr>
              <a:t>Project Schedule</a:t>
            </a:r>
            <a:endParaRPr lang="en-US" sz="3600">
              <a:cs typeface="Times New Roman"/>
            </a:endParaRPr>
          </a:p>
          <a:p>
            <a:pPr marL="0" indent="0">
              <a:buNone/>
            </a:pPr>
            <a:br>
              <a:rPr lang="en-US" dirty="0"/>
            </a:br>
            <a:endParaRPr lang="en-US" dirty="0"/>
          </a:p>
        </p:txBody>
      </p:sp>
    </p:spTree>
    <p:extLst>
      <p:ext uri="{BB962C8B-B14F-4D97-AF65-F5344CB8AC3E}">
        <p14:creationId xmlns:p14="http://schemas.microsoft.com/office/powerpoint/2010/main" val="2211601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5363578-2A8C-4658-87B5-C5912F5423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E218F359-143F-4C4D-89E0-5264C1C84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IN"/>
            </a:p>
          </p:txBody>
        </p:sp>
        <p:sp>
          <p:nvSpPr>
            <p:cNvPr id="14" name="Freeform 7">
              <a:extLst>
                <a:ext uri="{FF2B5EF4-FFF2-40B4-BE49-F238E27FC236}">
                  <a16:creationId xmlns:a16="http://schemas.microsoft.com/office/drawing/2014/main" id="{62ADA4B7-AAC9-4634-808E-1FFA83601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IN"/>
            </a:p>
          </p:txBody>
        </p:sp>
        <p:sp>
          <p:nvSpPr>
            <p:cNvPr id="15" name="Freeform 9">
              <a:extLst>
                <a:ext uri="{FF2B5EF4-FFF2-40B4-BE49-F238E27FC236}">
                  <a16:creationId xmlns:a16="http://schemas.microsoft.com/office/drawing/2014/main" id="{32EDB2D2-BC10-4870-9DC7-868590D46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IN"/>
            </a:p>
          </p:txBody>
        </p:sp>
        <p:sp>
          <p:nvSpPr>
            <p:cNvPr id="16" name="Freeform 10">
              <a:extLst>
                <a:ext uri="{FF2B5EF4-FFF2-40B4-BE49-F238E27FC236}">
                  <a16:creationId xmlns:a16="http://schemas.microsoft.com/office/drawing/2014/main" id="{293A2EC2-7274-4905-8DAF-A2D403034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IN"/>
            </a:p>
          </p:txBody>
        </p:sp>
        <p:sp>
          <p:nvSpPr>
            <p:cNvPr id="17" name="Freeform 11">
              <a:extLst>
                <a:ext uri="{FF2B5EF4-FFF2-40B4-BE49-F238E27FC236}">
                  <a16:creationId xmlns:a16="http://schemas.microsoft.com/office/drawing/2014/main" id="{676BE7D1-3188-44D8-8A0A-51164D0AB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IN"/>
            </a:p>
          </p:txBody>
        </p:sp>
        <p:sp>
          <p:nvSpPr>
            <p:cNvPr id="18" name="Freeform 12">
              <a:extLst>
                <a:ext uri="{FF2B5EF4-FFF2-40B4-BE49-F238E27FC236}">
                  <a16:creationId xmlns:a16="http://schemas.microsoft.com/office/drawing/2014/main" id="{2045A432-8539-4E56-9560-4B67D2520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IN"/>
            </a:p>
          </p:txBody>
        </p:sp>
      </p:grpSp>
      <p:sp>
        <p:nvSpPr>
          <p:cNvPr id="2" name="Title 1">
            <a:extLst>
              <a:ext uri="{FF2B5EF4-FFF2-40B4-BE49-F238E27FC236}">
                <a16:creationId xmlns:a16="http://schemas.microsoft.com/office/drawing/2014/main" id="{3E8CC1F0-25B3-CFC2-4C06-61C948312D80}"/>
              </a:ext>
            </a:extLst>
          </p:cNvPr>
          <p:cNvSpPr>
            <a:spLocks noGrp="1"/>
          </p:cNvSpPr>
          <p:nvPr>
            <p:ph type="title"/>
          </p:nvPr>
        </p:nvSpPr>
        <p:spPr>
          <a:xfrm>
            <a:off x="3932824" y="4234999"/>
            <a:ext cx="7413623" cy="1155427"/>
          </a:xfrm>
        </p:spPr>
        <p:txBody>
          <a:bodyPr vert="horz" lIns="91440" tIns="45720" rIns="91440" bIns="45720" rtlCol="0" anchor="b">
            <a:normAutofit/>
          </a:bodyPr>
          <a:lstStyle/>
          <a:p>
            <a:pPr algn="r"/>
            <a:r>
              <a:rPr lang="en-US" sz="6000">
                <a:latin typeface="+mj-lt"/>
              </a:rPr>
              <a:t>Project Schedule</a:t>
            </a:r>
          </a:p>
        </p:txBody>
      </p:sp>
      <p:sp>
        <p:nvSpPr>
          <p:cNvPr id="43" name="Rounded Rectangle 6">
            <a:extLst>
              <a:ext uri="{FF2B5EF4-FFF2-40B4-BE49-F238E27FC236}">
                <a16:creationId xmlns:a16="http://schemas.microsoft.com/office/drawing/2014/main" id="{F0C06A62-693A-49DB-82B5-FE026EF5A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139440"/>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7B4614-C5CA-788B-A64A-23263AB6A5C9}"/>
              </a:ext>
            </a:extLst>
          </p:cNvPr>
          <p:cNvSpPr txBox="1"/>
          <p:nvPr/>
        </p:nvSpPr>
        <p:spPr>
          <a:xfrm>
            <a:off x="3852111" y="839203"/>
            <a:ext cx="63627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t>Sprint 0: Initialization &amp; Planning </a:t>
            </a:r>
          </a:p>
          <a:p>
            <a:pPr marL="228600" indent="-228600">
              <a:buFont typeface=""/>
              <a:buChar char="•"/>
            </a:pPr>
            <a:r>
              <a:rPr lang="en-US"/>
              <a:t>Sprint 1: UI &amp; Model Training </a:t>
            </a:r>
          </a:p>
          <a:p>
            <a:pPr marL="228600" indent="-228600">
              <a:buFont typeface=""/>
              <a:buChar char="•"/>
            </a:pPr>
            <a:r>
              <a:rPr lang="en-US"/>
              <a:t>Sprint 2: Full Integration &amp; Testing</a:t>
            </a:r>
          </a:p>
          <a:p>
            <a:pPr marL="228600" indent="-228600">
              <a:buFont typeface=""/>
              <a:buChar char="•"/>
            </a:pPr>
            <a:r>
              <a:rPr lang="en-US"/>
              <a:t>Sprint 3: Optimization &amp; Deployment </a:t>
            </a:r>
          </a:p>
        </p:txBody>
      </p:sp>
    </p:spTree>
    <p:extLst>
      <p:ext uri="{BB962C8B-B14F-4D97-AF65-F5344CB8AC3E}">
        <p14:creationId xmlns:p14="http://schemas.microsoft.com/office/powerpoint/2010/main" val="3477812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02B3-3401-7168-5ECF-2EE00F44212B}"/>
              </a:ext>
            </a:extLst>
          </p:cNvPr>
          <p:cNvSpPr>
            <a:spLocks noGrp="1"/>
          </p:cNvSpPr>
          <p:nvPr>
            <p:ph type="title"/>
          </p:nvPr>
        </p:nvSpPr>
        <p:spPr/>
        <p:txBody>
          <a:bodyPr>
            <a:normAutofit/>
          </a:bodyPr>
          <a:lstStyle/>
          <a:p>
            <a:r>
              <a:rPr lang="en-US" sz="9600">
                <a:latin typeface="Times New Roman"/>
                <a:cs typeface="Times New Roman"/>
              </a:rPr>
              <a:t>08</a:t>
            </a:r>
            <a:endParaRPr lang="en-US" sz="9600"/>
          </a:p>
        </p:txBody>
      </p:sp>
      <p:sp>
        <p:nvSpPr>
          <p:cNvPr id="3" name="Content Placeholder 2">
            <a:extLst>
              <a:ext uri="{FF2B5EF4-FFF2-40B4-BE49-F238E27FC236}">
                <a16:creationId xmlns:a16="http://schemas.microsoft.com/office/drawing/2014/main" id="{05EA8F83-B1FC-CC2C-DEE1-1BCBF7DA4F82}"/>
              </a:ext>
            </a:extLst>
          </p:cNvPr>
          <p:cNvSpPr>
            <a:spLocks noGrp="1"/>
          </p:cNvSpPr>
          <p:nvPr>
            <p:ph idx="1"/>
          </p:nvPr>
        </p:nvSpPr>
        <p:spPr/>
        <p:txBody>
          <a:bodyPr/>
          <a:lstStyle/>
          <a:p>
            <a:pPr algn="ctr">
              <a:buNone/>
            </a:pPr>
            <a:r>
              <a:rPr lang="en-US" sz="3600">
                <a:latin typeface="Times New Roman"/>
                <a:cs typeface="Times New Roman"/>
              </a:rPr>
              <a:t>Team Working Agreement</a:t>
            </a:r>
            <a:endParaRPr lang="en-US" sz="3600">
              <a:cs typeface="Times New Roman"/>
            </a:endParaRPr>
          </a:p>
          <a:p>
            <a:pPr marL="0" indent="0">
              <a:buNone/>
            </a:pPr>
            <a:br>
              <a:rPr lang="en-US" dirty="0"/>
            </a:br>
            <a:endParaRPr lang="en-US" dirty="0"/>
          </a:p>
        </p:txBody>
      </p:sp>
    </p:spTree>
    <p:extLst>
      <p:ext uri="{BB962C8B-B14F-4D97-AF65-F5344CB8AC3E}">
        <p14:creationId xmlns:p14="http://schemas.microsoft.com/office/powerpoint/2010/main" val="2482749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Content Placeholder 3" descr="A document with text on it&#10;&#10;AI-generated content may be incorrect.">
            <a:extLst>
              <a:ext uri="{FF2B5EF4-FFF2-40B4-BE49-F238E27FC236}">
                <a16:creationId xmlns:a16="http://schemas.microsoft.com/office/drawing/2014/main" id="{EEF507AE-809E-9BD4-2D85-BA0A2837BFF0}"/>
              </a:ext>
            </a:extLst>
          </p:cNvPr>
          <p:cNvPicPr>
            <a:picLocks noChangeAspect="1"/>
          </p:cNvPicPr>
          <p:nvPr/>
        </p:nvPicPr>
        <p:blipFill>
          <a:blip r:embed="rId3"/>
          <a:stretch>
            <a:fillRect/>
          </a:stretch>
        </p:blipFill>
        <p:spPr>
          <a:xfrm>
            <a:off x="1959316" y="220135"/>
            <a:ext cx="4590093" cy="646199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Picture 4" descr="A close-up of a document&#10;&#10;AI-generated content may be incorrect.">
            <a:extLst>
              <a:ext uri="{FF2B5EF4-FFF2-40B4-BE49-F238E27FC236}">
                <a16:creationId xmlns:a16="http://schemas.microsoft.com/office/drawing/2014/main" id="{1EC822D9-0385-A193-D7C7-E4672261D99F}"/>
              </a:ext>
            </a:extLst>
          </p:cNvPr>
          <p:cNvPicPr>
            <a:picLocks noChangeAspect="1"/>
          </p:cNvPicPr>
          <p:nvPr/>
        </p:nvPicPr>
        <p:blipFill>
          <a:blip r:embed="rId4"/>
          <a:stretch>
            <a:fillRect/>
          </a:stretch>
        </p:blipFill>
        <p:spPr>
          <a:xfrm>
            <a:off x="7327164" y="219619"/>
            <a:ext cx="4861738" cy="643621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33363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35C8-922B-2AE8-7F62-18228D420CE8}"/>
              </a:ext>
            </a:extLst>
          </p:cNvPr>
          <p:cNvSpPr>
            <a:spLocks noGrp="1"/>
          </p:cNvSpPr>
          <p:nvPr>
            <p:ph type="title"/>
          </p:nvPr>
        </p:nvSpPr>
        <p:spPr>
          <a:xfrm>
            <a:off x="1484311" y="1789386"/>
            <a:ext cx="10018713" cy="1752599"/>
          </a:xfrm>
        </p:spPr>
        <p:txBody>
          <a:bodyPr>
            <a:normAutofit/>
          </a:bodyPr>
          <a:lstStyle/>
          <a:p>
            <a:r>
              <a:rPr lang="en-US" sz="9600">
                <a:latin typeface="Times New Roman"/>
                <a:cs typeface="Times New Roman"/>
              </a:rPr>
              <a:t>09</a:t>
            </a:r>
            <a:endParaRPr lang="en-US" sz="9600"/>
          </a:p>
        </p:txBody>
      </p:sp>
      <p:sp>
        <p:nvSpPr>
          <p:cNvPr id="3" name="Content Placeholder 2">
            <a:extLst>
              <a:ext uri="{FF2B5EF4-FFF2-40B4-BE49-F238E27FC236}">
                <a16:creationId xmlns:a16="http://schemas.microsoft.com/office/drawing/2014/main" id="{BF479B06-1773-FB9B-E46B-14FF7949CD1E}"/>
              </a:ext>
            </a:extLst>
          </p:cNvPr>
          <p:cNvSpPr>
            <a:spLocks noGrp="1"/>
          </p:cNvSpPr>
          <p:nvPr>
            <p:ph idx="1"/>
          </p:nvPr>
        </p:nvSpPr>
        <p:spPr/>
        <p:txBody>
          <a:bodyPr/>
          <a:lstStyle/>
          <a:p>
            <a:pPr algn="ctr">
              <a:buNone/>
            </a:pPr>
            <a:r>
              <a:rPr lang="en-US" sz="3600">
                <a:latin typeface="Times New Roman"/>
                <a:cs typeface="Times New Roman"/>
              </a:rPr>
              <a:t>Retrospective</a:t>
            </a:r>
            <a:endParaRPr lang="en-US" sz="3600">
              <a:cs typeface="Times New Roman"/>
            </a:endParaRPr>
          </a:p>
          <a:p>
            <a:pPr marL="0" indent="0" algn="ctr">
              <a:buNone/>
            </a:pPr>
            <a:br>
              <a:rPr lang="en-US" dirty="0"/>
            </a:br>
            <a:endParaRPr lang="en-US" dirty="0"/>
          </a:p>
        </p:txBody>
      </p:sp>
    </p:spTree>
    <p:extLst>
      <p:ext uri="{BB962C8B-B14F-4D97-AF65-F5344CB8AC3E}">
        <p14:creationId xmlns:p14="http://schemas.microsoft.com/office/powerpoint/2010/main" val="207251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46D7-C459-2EBF-B467-5796E7E5F8E5}"/>
              </a:ext>
            </a:extLst>
          </p:cNvPr>
          <p:cNvSpPr>
            <a:spLocks noGrp="1"/>
          </p:cNvSpPr>
          <p:nvPr>
            <p:ph type="title"/>
          </p:nvPr>
        </p:nvSpPr>
        <p:spPr>
          <a:xfrm>
            <a:off x="3588152" y="165904"/>
            <a:ext cx="5750406" cy="1142035"/>
          </a:xfrm>
        </p:spPr>
        <p:txBody>
          <a:bodyPr/>
          <a:lstStyle/>
          <a:p>
            <a:r>
              <a:rPr lang="en-IN"/>
              <a:t>Retrospective</a:t>
            </a:r>
          </a:p>
        </p:txBody>
      </p:sp>
      <p:sp>
        <p:nvSpPr>
          <p:cNvPr id="5" name="TextBox 4">
            <a:extLst>
              <a:ext uri="{FF2B5EF4-FFF2-40B4-BE49-F238E27FC236}">
                <a16:creationId xmlns:a16="http://schemas.microsoft.com/office/drawing/2014/main" id="{9F718013-C1DA-A199-153A-179127259D03}"/>
              </a:ext>
            </a:extLst>
          </p:cNvPr>
          <p:cNvSpPr txBox="1"/>
          <p:nvPr/>
        </p:nvSpPr>
        <p:spPr>
          <a:xfrm>
            <a:off x="1481559" y="1307939"/>
            <a:ext cx="10882955" cy="5078313"/>
          </a:xfrm>
          <a:prstGeom prst="rect">
            <a:avLst/>
          </a:prstGeom>
          <a:noFill/>
        </p:spPr>
        <p:txBody>
          <a:bodyPr wrap="square" lIns="91440" tIns="45720" rIns="91440" bIns="45720" anchor="t">
            <a:spAutoFit/>
          </a:bodyPr>
          <a:lstStyle/>
          <a:p>
            <a:r>
              <a:rPr lang="en-IN" b="1">
                <a:latin typeface="Times New Roman"/>
                <a:cs typeface="Times New Roman"/>
              </a:rPr>
              <a:t>What Went Well?</a:t>
            </a:r>
          </a:p>
          <a:p>
            <a:endParaRPr lang="en-IN" b="1">
              <a:latin typeface="Times New Roman" panose="02020603050405020304" pitchFamily="18" charset="0"/>
              <a:cs typeface="Times New Roman" panose="02020603050405020304" pitchFamily="18" charset="0"/>
            </a:endParaRPr>
          </a:p>
          <a:p>
            <a:r>
              <a:rPr lang="en-IN">
                <a:latin typeface="Times New Roman"/>
                <a:cs typeface="Times New Roman"/>
              </a:rPr>
              <a:t>Team Formation &amp; Role Clarity</a:t>
            </a:r>
          </a:p>
          <a:p>
            <a:r>
              <a:rPr lang="en-IN">
                <a:latin typeface="Times New Roman"/>
                <a:cs typeface="Times New Roman"/>
              </a:rPr>
              <a:t>Manoj -	Scrum Master - Organized roles in the team.</a:t>
            </a:r>
          </a:p>
          <a:p>
            <a:r>
              <a:rPr lang="en-IN">
                <a:latin typeface="Times New Roman"/>
                <a:cs typeface="Times New Roman"/>
              </a:rPr>
              <a:t>Sai Priya 	Frontend Lead &amp; Krishna Kishore	Backend Lead - Smooth Coordination</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Jira &amp; Git Setup Completed</a:t>
            </a:r>
          </a:p>
          <a:p>
            <a:r>
              <a:rPr lang="en-IN">
                <a:latin typeface="Times New Roman"/>
                <a:cs typeface="Times New Roman"/>
              </a:rPr>
              <a:t>Manoj - Set up Jira with backlog items.</a:t>
            </a:r>
          </a:p>
          <a:p>
            <a:r>
              <a:rPr lang="en-IN">
                <a:latin typeface="Times New Roman"/>
                <a:cs typeface="Times New Roman"/>
              </a:rPr>
              <a:t>Paul &amp; Naga Lakshmi (Frontend), Krishna Kishore &amp; Gopi Krishna (Backend) - Set up the Git repository.</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Daily Scrum Calls Established</a:t>
            </a:r>
          </a:p>
          <a:p>
            <a:r>
              <a:rPr lang="en-IN">
                <a:latin typeface="Times New Roman"/>
                <a:cs typeface="Times New Roman"/>
              </a:rPr>
              <a:t>10:00 PM calls were initiated. Most of the team members updated about the progress in Jira before the meeting.</a:t>
            </a:r>
          </a:p>
          <a:p>
            <a:r>
              <a:rPr lang="en-IN">
                <a:latin typeface="Times New Roman"/>
                <a:cs typeface="Times New Roman"/>
              </a:rPr>
              <a:t>Project &amp; Personas Finalized</a:t>
            </a:r>
          </a:p>
          <a:p>
            <a:r>
              <a:rPr lang="en-IN">
                <a:latin typeface="Times New Roman"/>
                <a:cs typeface="Times New Roman"/>
              </a:rPr>
              <a:t>Sai Priya added Farmer and Agricultural Expert personas in Jira.</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Presentation Video Created &amp; Uploaded</a:t>
            </a:r>
          </a:p>
          <a:p>
            <a:r>
              <a:rPr lang="en-IN">
                <a:latin typeface="Times New Roman"/>
                <a:cs typeface="Times New Roman"/>
              </a:rPr>
              <a:t>Sai Priya and </a:t>
            </a:r>
            <a:r>
              <a:rPr lang="en-IN" err="1">
                <a:latin typeface="Times New Roman"/>
                <a:cs typeface="Times New Roman"/>
              </a:rPr>
              <a:t>Arpula</a:t>
            </a:r>
            <a:r>
              <a:rPr lang="en-IN">
                <a:latin typeface="Times New Roman"/>
                <a:cs typeface="Times New Roman"/>
              </a:rPr>
              <a:t> </a:t>
            </a:r>
            <a:r>
              <a:rPr lang="en-IN" err="1">
                <a:latin typeface="Times New Roman"/>
                <a:cs typeface="Times New Roman"/>
              </a:rPr>
              <a:t>Nikitha</a:t>
            </a:r>
            <a:r>
              <a:rPr lang="en-IN">
                <a:latin typeface="Times New Roman"/>
                <a:cs typeface="Times New Roman"/>
              </a:rPr>
              <a:t> - Frontend QA designed the video.</a:t>
            </a:r>
          </a:p>
          <a:p>
            <a:r>
              <a:rPr lang="en-IN">
                <a:latin typeface="Times New Roman"/>
                <a:cs typeface="Times New Roman"/>
              </a:rPr>
              <a:t>Paul and Karthik - Backend QA uploaded and checked it on Git.</a:t>
            </a:r>
          </a:p>
        </p:txBody>
      </p:sp>
    </p:spTree>
    <p:extLst>
      <p:ext uri="{BB962C8B-B14F-4D97-AF65-F5344CB8AC3E}">
        <p14:creationId xmlns:p14="http://schemas.microsoft.com/office/powerpoint/2010/main" val="206175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8F3C32-A720-7DC8-82B5-61B19428635A}"/>
              </a:ext>
            </a:extLst>
          </p:cNvPr>
          <p:cNvSpPr txBox="1"/>
          <p:nvPr/>
        </p:nvSpPr>
        <p:spPr>
          <a:xfrm>
            <a:off x="2356846" y="670802"/>
            <a:ext cx="8868697" cy="6186309"/>
          </a:xfrm>
          <a:prstGeom prst="rect">
            <a:avLst/>
          </a:prstGeom>
          <a:noFill/>
        </p:spPr>
        <p:txBody>
          <a:bodyPr wrap="square" lIns="91440" tIns="45720" rIns="91440" bIns="45720" anchor="t">
            <a:spAutoFit/>
          </a:bodyPr>
          <a:lstStyle/>
          <a:p>
            <a:endParaRPr lang="en-IN" b="1">
              <a:latin typeface="Times New Roman" panose="02020603050405020304" pitchFamily="18" charset="0"/>
              <a:cs typeface="Times New Roman" panose="02020603050405020304" pitchFamily="18" charset="0"/>
            </a:endParaRPr>
          </a:p>
          <a:p>
            <a:r>
              <a:rPr lang="en-IN" b="1">
                <a:latin typeface="Times New Roman"/>
                <a:cs typeface="Times New Roman"/>
              </a:rPr>
              <a:t>Areas of Improvement</a:t>
            </a:r>
          </a:p>
          <a:p>
            <a:endParaRPr lang="en-IN" b="1">
              <a:latin typeface="Times New Roman" panose="02020603050405020304" pitchFamily="18" charset="0"/>
              <a:cs typeface="Times New Roman" panose="02020603050405020304" pitchFamily="18" charset="0"/>
            </a:endParaRPr>
          </a:p>
          <a:p>
            <a:r>
              <a:rPr lang="en-IN">
                <a:latin typeface="Times New Roman"/>
                <a:cs typeface="Times New Roman"/>
              </a:rPr>
              <a:t>Jira Task Clarity</a:t>
            </a:r>
          </a:p>
          <a:p>
            <a:r>
              <a:rPr lang="en-IN">
                <a:latin typeface="Times New Roman"/>
                <a:cs typeface="Times New Roman"/>
              </a:rPr>
              <a:t>Some tasks were too broad and needed better breakdown.</a:t>
            </a:r>
          </a:p>
          <a:p>
            <a:r>
              <a:rPr lang="en-IN">
                <a:latin typeface="Times New Roman"/>
                <a:cs typeface="Times New Roman"/>
              </a:rPr>
              <a:t>Action: Manoj and Sai Priya will refine task definitions in Sprint 1.</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Delayed Peer Reviews</a:t>
            </a:r>
          </a:p>
          <a:p>
            <a:r>
              <a:rPr lang="en-IN">
                <a:latin typeface="Times New Roman"/>
                <a:cs typeface="Times New Roman"/>
              </a:rPr>
              <a:t>Some pull requests were not reviewed on time.</a:t>
            </a:r>
          </a:p>
          <a:p>
            <a:r>
              <a:rPr lang="en-IN">
                <a:latin typeface="Times New Roman"/>
                <a:cs typeface="Times New Roman"/>
              </a:rPr>
              <a:t>Action: </a:t>
            </a:r>
            <a:r>
              <a:rPr lang="en-IN" err="1">
                <a:latin typeface="Times New Roman"/>
                <a:cs typeface="Times New Roman"/>
              </a:rPr>
              <a:t>Arpula</a:t>
            </a:r>
            <a:r>
              <a:rPr lang="en-IN">
                <a:latin typeface="Times New Roman"/>
                <a:cs typeface="Times New Roman"/>
              </a:rPr>
              <a:t> </a:t>
            </a:r>
            <a:r>
              <a:rPr lang="en-IN" err="1">
                <a:latin typeface="Times New Roman"/>
                <a:cs typeface="Times New Roman"/>
              </a:rPr>
              <a:t>Nikitha</a:t>
            </a:r>
            <a:r>
              <a:rPr lang="en-IN">
                <a:latin typeface="Times New Roman"/>
                <a:cs typeface="Times New Roman"/>
              </a:rPr>
              <a:t> and Karthik will enforce 24-hour review deadlines.</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Git Collaboration Issues</a:t>
            </a:r>
          </a:p>
          <a:p>
            <a:r>
              <a:rPr lang="en-IN">
                <a:latin typeface="Times New Roman"/>
                <a:cs typeface="Times New Roman"/>
              </a:rPr>
              <a:t>Merge conflicts occurred due to an unclear branching strategy.</a:t>
            </a:r>
          </a:p>
          <a:p>
            <a:r>
              <a:rPr lang="en-IN">
                <a:latin typeface="Times New Roman"/>
                <a:cs typeface="Times New Roman"/>
              </a:rPr>
              <a:t>Action: Paul and Krishna Kishore will create a Git workflow guide.</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Scrum Call Participation</a:t>
            </a:r>
          </a:p>
          <a:p>
            <a:r>
              <a:rPr lang="en-IN">
                <a:latin typeface="Times New Roman"/>
                <a:cs typeface="Times New Roman"/>
              </a:rPr>
              <a:t>Gopi Krishna and Naga </a:t>
            </a:r>
            <a:r>
              <a:rPr lang="en-IN" err="1">
                <a:latin typeface="Times New Roman"/>
                <a:cs typeface="Times New Roman"/>
              </a:rPr>
              <a:t>lakshmi</a:t>
            </a:r>
            <a:r>
              <a:rPr lang="en-IN">
                <a:latin typeface="Times New Roman"/>
                <a:cs typeface="Times New Roman"/>
              </a:rPr>
              <a:t> have forgotten to update Jira before certain calls.</a:t>
            </a:r>
          </a:p>
          <a:p>
            <a:r>
              <a:rPr lang="en-IN">
                <a:latin typeface="Times New Roman"/>
                <a:cs typeface="Times New Roman"/>
              </a:rPr>
              <a:t>Action: The members should update Jira before 9.30 PM daily.</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Presentation Video Quality</a:t>
            </a:r>
          </a:p>
          <a:p>
            <a:r>
              <a:rPr lang="en-IN">
                <a:latin typeface="Times New Roman"/>
                <a:cs typeface="Times New Roman"/>
              </a:rPr>
              <a:t>More structure of script required before recording.</a:t>
            </a:r>
          </a:p>
          <a:p>
            <a:r>
              <a:rPr lang="en-IN">
                <a:latin typeface="Times New Roman"/>
                <a:cs typeface="Times New Roman"/>
              </a:rPr>
              <a:t>Action: The content would be reviewed before recording by Sai Priya and Paul.</a:t>
            </a:r>
          </a:p>
        </p:txBody>
      </p:sp>
      <p:sp>
        <p:nvSpPr>
          <p:cNvPr id="4" name="TextBox 3">
            <a:extLst>
              <a:ext uri="{FF2B5EF4-FFF2-40B4-BE49-F238E27FC236}">
                <a16:creationId xmlns:a16="http://schemas.microsoft.com/office/drawing/2014/main" id="{E05F7E9A-2F78-8B87-8E5D-8CEDC2427851}"/>
              </a:ext>
            </a:extLst>
          </p:cNvPr>
          <p:cNvSpPr txBox="1"/>
          <p:nvPr/>
        </p:nvSpPr>
        <p:spPr>
          <a:xfrm>
            <a:off x="2359742" y="0"/>
            <a:ext cx="1438214" cy="707886"/>
          </a:xfrm>
          <a:prstGeom prst="rect">
            <a:avLst/>
          </a:prstGeom>
          <a:noFill/>
        </p:spPr>
        <p:txBody>
          <a:bodyPr wrap="none" rtlCol="0">
            <a:spAutoFit/>
          </a:bodyPr>
          <a:lstStyle/>
          <a:p>
            <a:r>
              <a:rPr lang="en-IN" sz="4000">
                <a:latin typeface="Times New Roman" panose="02020603050405020304" pitchFamily="18" charset="0"/>
                <a:cs typeface="Times New Roman" panose="02020603050405020304" pitchFamily="18" charset="0"/>
              </a:rPr>
              <a:t>Cont..</a:t>
            </a:r>
          </a:p>
        </p:txBody>
      </p:sp>
    </p:spTree>
    <p:extLst>
      <p:ext uri="{BB962C8B-B14F-4D97-AF65-F5344CB8AC3E}">
        <p14:creationId xmlns:p14="http://schemas.microsoft.com/office/powerpoint/2010/main" val="2953968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17AB4E-5F51-244F-94FF-448688C90DC4}"/>
              </a:ext>
            </a:extLst>
          </p:cNvPr>
          <p:cNvSpPr txBox="1"/>
          <p:nvPr/>
        </p:nvSpPr>
        <p:spPr>
          <a:xfrm>
            <a:off x="1592826" y="395601"/>
            <a:ext cx="9861755" cy="5632311"/>
          </a:xfrm>
          <a:prstGeom prst="rect">
            <a:avLst/>
          </a:prstGeom>
          <a:noFill/>
        </p:spPr>
        <p:txBody>
          <a:bodyPr wrap="square" lIns="91440" tIns="45720" rIns="91440" bIns="45720" anchor="t">
            <a:spAutoFit/>
          </a:bodyPr>
          <a:lstStyle/>
          <a:p>
            <a:r>
              <a:rPr lang="en-IN" b="1">
                <a:latin typeface="Times New Roman"/>
                <a:cs typeface="Times New Roman"/>
              </a:rPr>
              <a:t>Sprint 1 Action Plan</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Smoothen Jira Workflow</a:t>
            </a:r>
          </a:p>
          <a:p>
            <a:r>
              <a:rPr lang="en-IN">
                <a:latin typeface="Times New Roman"/>
                <a:cs typeface="Times New Roman"/>
              </a:rPr>
              <a:t>Manoj and Sai Priya will ensure tasks are well-defined with clear acceptance criteria. </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Standardize Git Workflow</a:t>
            </a:r>
          </a:p>
          <a:p>
            <a:r>
              <a:rPr lang="en-IN">
                <a:latin typeface="Times New Roman"/>
                <a:cs typeface="Times New Roman"/>
              </a:rPr>
              <a:t>Paul and Krishna Kishore will document the branching strategy: main → dev → feature-branch.</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Increase Scrum Discipline</a:t>
            </a:r>
          </a:p>
          <a:p>
            <a:r>
              <a:rPr lang="en-IN">
                <a:latin typeface="Times New Roman"/>
                <a:cs typeface="Times New Roman"/>
              </a:rPr>
              <a:t>Manoj will enforce 15-minute standups.</a:t>
            </a:r>
          </a:p>
          <a:p>
            <a:r>
              <a:rPr lang="en-IN">
                <a:latin typeface="Times New Roman"/>
                <a:cs typeface="Times New Roman"/>
              </a:rPr>
              <a:t>Gopi Krishna All developers and QA members will update Jira before 9:30 PM.</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Enforce Deadlines for Peer Review</a:t>
            </a:r>
          </a:p>
          <a:p>
            <a:r>
              <a:rPr lang="en-IN">
                <a:latin typeface="Times New Roman"/>
                <a:cs typeface="Times New Roman"/>
              </a:rPr>
              <a:t>Arpula Nikitha and Karthik will ensure pull requests are reviewed within 24 hours.</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Improve Video and Documentation</a:t>
            </a:r>
          </a:p>
          <a:p>
            <a:r>
              <a:rPr lang="en-IN">
                <a:latin typeface="Times New Roman"/>
                <a:cs typeface="Times New Roman"/>
              </a:rPr>
              <a:t>Paul and Sai Priya will do a review before the videos go up.</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Clearly, this retro summary encapsulates the essence of Sprint 0 and helps refine the execution at Sprint  Please suggest any modification…..?</a:t>
            </a:r>
          </a:p>
        </p:txBody>
      </p:sp>
    </p:spTree>
    <p:extLst>
      <p:ext uri="{BB962C8B-B14F-4D97-AF65-F5344CB8AC3E}">
        <p14:creationId xmlns:p14="http://schemas.microsoft.com/office/powerpoint/2010/main" val="3750654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69442-6A3D-072E-150F-36E565C6DFBB}"/>
              </a:ext>
            </a:extLst>
          </p:cNvPr>
          <p:cNvSpPr>
            <a:spLocks noGrp="1"/>
          </p:cNvSpPr>
          <p:nvPr>
            <p:ph type="title"/>
          </p:nvPr>
        </p:nvSpPr>
        <p:spPr>
          <a:xfrm>
            <a:off x="1484311" y="1535386"/>
            <a:ext cx="10018713" cy="1752599"/>
          </a:xfrm>
        </p:spPr>
        <p:txBody>
          <a:bodyPr>
            <a:normAutofit/>
          </a:bodyPr>
          <a:lstStyle/>
          <a:p>
            <a:r>
              <a:rPr lang="en-US" sz="9600" dirty="0">
                <a:latin typeface="Times New Roman"/>
                <a:cs typeface="Times New Roman"/>
              </a:rPr>
              <a:t>10</a:t>
            </a:r>
            <a:endParaRPr lang="en-US" sz="9600" dirty="0"/>
          </a:p>
        </p:txBody>
      </p:sp>
      <p:sp>
        <p:nvSpPr>
          <p:cNvPr id="3" name="Content Placeholder 2">
            <a:extLst>
              <a:ext uri="{FF2B5EF4-FFF2-40B4-BE49-F238E27FC236}">
                <a16:creationId xmlns:a16="http://schemas.microsoft.com/office/drawing/2014/main" id="{58713455-2F3E-FBFD-F4A3-20D64CE7FFC4}"/>
              </a:ext>
            </a:extLst>
          </p:cNvPr>
          <p:cNvSpPr>
            <a:spLocks noGrp="1"/>
          </p:cNvSpPr>
          <p:nvPr>
            <p:ph idx="1"/>
          </p:nvPr>
        </p:nvSpPr>
        <p:spPr/>
        <p:txBody>
          <a:bodyPr/>
          <a:lstStyle/>
          <a:p>
            <a:pPr algn="ctr">
              <a:buNone/>
            </a:pPr>
            <a:r>
              <a:rPr lang="en-US" sz="3600" err="1">
                <a:latin typeface="Times New Roman"/>
                <a:cs typeface="Times New Roman"/>
              </a:rPr>
              <a:t>Wikipage</a:t>
            </a:r>
            <a:endParaRPr lang="en-US" sz="3600" err="1"/>
          </a:p>
          <a:p>
            <a:pPr marL="0" indent="0" algn="ctr">
              <a:buNone/>
            </a:pPr>
            <a:br>
              <a:rPr lang="en-US" dirty="0"/>
            </a:br>
            <a:endParaRPr lang="en-US" dirty="0"/>
          </a:p>
        </p:txBody>
      </p:sp>
    </p:spTree>
    <p:extLst>
      <p:ext uri="{BB962C8B-B14F-4D97-AF65-F5344CB8AC3E}">
        <p14:creationId xmlns:p14="http://schemas.microsoft.com/office/powerpoint/2010/main" val="2335095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0D6D-BDA9-560E-EB4A-2E0101014889}"/>
              </a:ext>
            </a:extLst>
          </p:cNvPr>
          <p:cNvSpPr>
            <a:spLocks noGrp="1"/>
          </p:cNvSpPr>
          <p:nvPr>
            <p:ph type="title"/>
          </p:nvPr>
        </p:nvSpPr>
        <p:spPr>
          <a:xfrm>
            <a:off x="1739949" y="833284"/>
            <a:ext cx="10018713" cy="1752599"/>
          </a:xfrm>
        </p:spPr>
        <p:txBody>
          <a:bodyPr/>
          <a:lstStyle/>
          <a:p>
            <a:r>
              <a:rPr lang="en-IN" dirty="0" err="1">
                <a:latin typeface="Times New Roman"/>
                <a:cs typeface="Times New Roman"/>
              </a:rPr>
              <a:t>WikiPage</a:t>
            </a:r>
            <a:endParaRPr lang="en-IN" dirty="0" err="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5CC340-23FE-CD56-FDE3-802F5CA33340}"/>
              </a:ext>
            </a:extLst>
          </p:cNvPr>
          <p:cNvSpPr>
            <a:spLocks noGrp="1"/>
          </p:cNvSpPr>
          <p:nvPr>
            <p:ph idx="1"/>
          </p:nvPr>
        </p:nvSpPr>
        <p:spPr>
          <a:xfrm>
            <a:off x="1887434" y="2585883"/>
            <a:ext cx="10018713" cy="1197078"/>
          </a:xfrm>
        </p:spPr>
        <p:txBody>
          <a:bodyPr>
            <a:normAutofit lnSpcReduction="10000"/>
          </a:bodyPr>
          <a:lstStyle/>
          <a:p>
            <a:pPr algn="ctr"/>
            <a:r>
              <a:rPr lang="nl-NL" sz="1800" b="1" dirty="0">
                <a:latin typeface="Barlow"/>
                <a:cs typeface="Times New Roman"/>
                <a:hlinkClick r:id="rId2"/>
              </a:rPr>
              <a:t>https://github.com/htmw/2025S-SALAAR/wiki</a:t>
            </a:r>
            <a:endParaRPr lang="en-US" sz="1800">
              <a:cs typeface="Times New Roman" panose="02020603050405020304" pitchFamily="18" charset="0"/>
            </a:endParaRPr>
          </a:p>
          <a:p>
            <a:pPr marL="0" indent="0">
              <a:buNone/>
            </a:pPr>
            <a:br>
              <a:rPr lang="en-US" dirty="0"/>
            </a:br>
            <a:endParaRPr lang="en-US" dirty="0"/>
          </a:p>
        </p:txBody>
      </p:sp>
    </p:spTree>
    <p:extLst>
      <p:ext uri="{BB962C8B-B14F-4D97-AF65-F5344CB8AC3E}">
        <p14:creationId xmlns:p14="http://schemas.microsoft.com/office/powerpoint/2010/main" val="3019127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3FA9-204F-E3E5-9A9D-B94B5E50E2D9}"/>
              </a:ext>
            </a:extLst>
          </p:cNvPr>
          <p:cNvSpPr>
            <a:spLocks noGrp="1"/>
          </p:cNvSpPr>
          <p:nvPr>
            <p:ph type="title"/>
          </p:nvPr>
        </p:nvSpPr>
        <p:spPr>
          <a:xfrm>
            <a:off x="5084104" y="1557283"/>
            <a:ext cx="2157852" cy="1870840"/>
          </a:xfrm>
        </p:spPr>
        <p:txBody>
          <a:bodyPr>
            <a:normAutofit/>
          </a:bodyPr>
          <a:lstStyle/>
          <a:p>
            <a:r>
              <a:rPr lang="en-US" sz="9600" dirty="0">
                <a:latin typeface="Times New Roman"/>
                <a:cs typeface="Times New Roman"/>
              </a:rPr>
              <a:t>01</a:t>
            </a:r>
            <a:endParaRPr lang="en-US" sz="9600" dirty="0"/>
          </a:p>
        </p:txBody>
      </p:sp>
      <p:sp>
        <p:nvSpPr>
          <p:cNvPr id="3" name="Content Placeholder 2">
            <a:extLst>
              <a:ext uri="{FF2B5EF4-FFF2-40B4-BE49-F238E27FC236}">
                <a16:creationId xmlns:a16="http://schemas.microsoft.com/office/drawing/2014/main" id="{0E27349E-E6CD-550A-885F-1315BA155F85}"/>
              </a:ext>
            </a:extLst>
          </p:cNvPr>
          <p:cNvSpPr>
            <a:spLocks noGrp="1"/>
          </p:cNvSpPr>
          <p:nvPr>
            <p:ph idx="1"/>
          </p:nvPr>
        </p:nvSpPr>
        <p:spPr>
          <a:xfrm>
            <a:off x="893104" y="2334171"/>
            <a:ext cx="11279953" cy="3124201"/>
          </a:xfrm>
        </p:spPr>
        <p:txBody>
          <a:bodyPr>
            <a:noAutofit/>
          </a:bodyPr>
          <a:lstStyle/>
          <a:p>
            <a:pPr marL="0" indent="0">
              <a:buNone/>
            </a:pPr>
            <a:r>
              <a:rPr lang="en-US" sz="4800" dirty="0">
                <a:latin typeface="Times New Roman"/>
                <a:cs typeface="Times New Roman"/>
              </a:rPr>
              <a:t>Team Member Roles and Responsibilities</a:t>
            </a:r>
            <a:endParaRPr lang="en-US" sz="4800">
              <a:cs typeface="Times New Roman" panose="02020603050405020304" pitchFamily="18" charset="0"/>
            </a:endParaRPr>
          </a:p>
        </p:txBody>
      </p:sp>
    </p:spTree>
    <p:extLst>
      <p:ext uri="{BB962C8B-B14F-4D97-AF65-F5344CB8AC3E}">
        <p14:creationId xmlns:p14="http://schemas.microsoft.com/office/powerpoint/2010/main" val="146104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8168-6625-493A-3140-653732522E03}"/>
              </a:ext>
            </a:extLst>
          </p:cNvPr>
          <p:cNvSpPr>
            <a:spLocks noGrp="1"/>
          </p:cNvSpPr>
          <p:nvPr>
            <p:ph type="title"/>
          </p:nvPr>
        </p:nvSpPr>
        <p:spPr>
          <a:xfrm>
            <a:off x="1634150" y="408149"/>
            <a:ext cx="9623777" cy="1293965"/>
          </a:xfrm>
        </p:spPr>
        <p:txBody>
          <a:bodyPr>
            <a:noAutofit/>
          </a:bodyPr>
          <a:lstStyle/>
          <a:p>
            <a:r>
              <a:rPr lang="en-IN">
                <a:latin typeface="Times New Roman" panose="02020603050405020304" pitchFamily="18" charset="0"/>
                <a:cs typeface="Times New Roman" panose="02020603050405020304" pitchFamily="18" charset="0"/>
              </a:rPr>
              <a:t>Team Members Roles and Responsibilities</a:t>
            </a:r>
            <a:br>
              <a:rPr lang="en-IN">
                <a:latin typeface="Times New Roman" panose="02020603050405020304" pitchFamily="18" charset="0"/>
                <a:cs typeface="Times New Roman" panose="02020603050405020304" pitchFamily="18" charset="0"/>
              </a:rPr>
            </a:br>
            <a:endParaRPr lang="en-IN">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B40CF8D-05F6-36FA-E819-ABC0A7BAB378}"/>
              </a:ext>
            </a:extLst>
          </p:cNvPr>
          <p:cNvSpPr txBox="1"/>
          <p:nvPr/>
        </p:nvSpPr>
        <p:spPr>
          <a:xfrm>
            <a:off x="1370487" y="3672295"/>
            <a:ext cx="1528057"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Manoj Reddy</a:t>
            </a:r>
            <a:br>
              <a:rPr lang="en-IN">
                <a:latin typeface="Times New Roman" panose="02020603050405020304" pitchFamily="18" charset="0"/>
                <a:cs typeface="Times New Roman" panose="02020603050405020304" pitchFamily="18" charset="0"/>
              </a:rPr>
            </a:br>
            <a:r>
              <a:rPr lang="en-IN">
                <a:latin typeface="Times New Roman" panose="02020603050405020304" pitchFamily="18" charset="0"/>
                <a:cs typeface="Times New Roman" panose="02020603050405020304" pitchFamily="18" charset="0"/>
              </a:rPr>
              <a:t>Scrum Master</a:t>
            </a:r>
          </a:p>
        </p:txBody>
      </p:sp>
      <p:pic>
        <p:nvPicPr>
          <p:cNvPr id="9" name="Picture 8">
            <a:extLst>
              <a:ext uri="{FF2B5EF4-FFF2-40B4-BE49-F238E27FC236}">
                <a16:creationId xmlns:a16="http://schemas.microsoft.com/office/drawing/2014/main" id="{5379A239-BF13-2C1F-8EF8-411F409AA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590" y="2025414"/>
            <a:ext cx="1533255" cy="1667757"/>
          </a:xfrm>
          <a:prstGeom prst="rect">
            <a:avLst/>
          </a:prstGeom>
        </p:spPr>
      </p:pic>
      <p:sp>
        <p:nvSpPr>
          <p:cNvPr id="10" name="TextBox 9">
            <a:extLst>
              <a:ext uri="{FF2B5EF4-FFF2-40B4-BE49-F238E27FC236}">
                <a16:creationId xmlns:a16="http://schemas.microsoft.com/office/drawing/2014/main" id="{657F11B0-86FB-A845-DF17-E2520C464B5D}"/>
              </a:ext>
            </a:extLst>
          </p:cNvPr>
          <p:cNvSpPr txBox="1"/>
          <p:nvPr/>
        </p:nvSpPr>
        <p:spPr>
          <a:xfrm>
            <a:off x="3696226" y="3613818"/>
            <a:ext cx="2441759" cy="646331"/>
          </a:xfrm>
          <a:prstGeom prst="rect">
            <a:avLst/>
          </a:prstGeom>
          <a:noFill/>
        </p:spPr>
        <p:txBody>
          <a:bodyPr wrap="none" rtlCol="0">
            <a:spAutoFit/>
          </a:bodyPr>
          <a:lstStyle/>
          <a:p>
            <a:r>
              <a:rPr lang="en-IN">
                <a:latin typeface="Times New Roman" panose="02020603050405020304" pitchFamily="18" charset="0"/>
              </a:rPr>
              <a:t>		Paul</a:t>
            </a:r>
            <a:br>
              <a:rPr lang="en-IN">
                <a:latin typeface="Times New Roman" panose="02020603050405020304" pitchFamily="18" charset="0"/>
              </a:rPr>
            </a:br>
            <a:r>
              <a:rPr lang="en-IN">
                <a:latin typeface="Times New Roman" panose="02020603050405020304" pitchFamily="18" charset="0"/>
              </a:rPr>
              <a:t>Sr. Front End Developer</a:t>
            </a:r>
          </a:p>
        </p:txBody>
      </p:sp>
      <p:pic>
        <p:nvPicPr>
          <p:cNvPr id="3" name="Content Placeholder 4">
            <a:extLst>
              <a:ext uri="{FF2B5EF4-FFF2-40B4-BE49-F238E27FC236}">
                <a16:creationId xmlns:a16="http://schemas.microsoft.com/office/drawing/2014/main" id="{47A84334-3953-D9F7-0079-07E8598C21D3}"/>
              </a:ext>
            </a:extLst>
          </p:cNvPr>
          <p:cNvPicPr>
            <a:picLocks noChangeAspect="1"/>
          </p:cNvPicPr>
          <p:nvPr/>
        </p:nvPicPr>
        <p:blipFill>
          <a:blip r:embed="rId3">
            <a:extLst>
              <a:ext uri="{28A0092B-C50C-407E-A947-70E740481C1C}">
                <a14:useLocalDpi xmlns:a14="http://schemas.microsoft.com/office/drawing/2010/main" val="0"/>
              </a:ext>
            </a:extLst>
          </a:blip>
          <a:srcRect t="8154"/>
          <a:stretch/>
        </p:blipFill>
        <p:spPr>
          <a:xfrm>
            <a:off x="6919189" y="2078754"/>
            <a:ext cx="1533255" cy="1667758"/>
          </a:xfrm>
          <a:prstGeom prst="rect">
            <a:avLst/>
          </a:prstGeom>
        </p:spPr>
      </p:pic>
      <p:sp>
        <p:nvSpPr>
          <p:cNvPr id="4" name="TextBox 3">
            <a:extLst>
              <a:ext uri="{FF2B5EF4-FFF2-40B4-BE49-F238E27FC236}">
                <a16:creationId xmlns:a16="http://schemas.microsoft.com/office/drawing/2014/main" id="{1F4C03D8-B27C-D35F-B494-C1F20698562F}"/>
              </a:ext>
            </a:extLst>
          </p:cNvPr>
          <p:cNvSpPr txBox="1"/>
          <p:nvPr/>
        </p:nvSpPr>
        <p:spPr>
          <a:xfrm>
            <a:off x="6530670" y="3661487"/>
            <a:ext cx="2419096" cy="923330"/>
          </a:xfrm>
          <a:prstGeom prst="rect">
            <a:avLst/>
          </a:prstGeom>
          <a:noFill/>
        </p:spPr>
        <p:txBody>
          <a:bodyPr wrap="square" rtlCol="0">
            <a:spAutoFit/>
          </a:bodyPr>
          <a:lstStyle/>
          <a:p>
            <a:pPr algn="ctr"/>
            <a:r>
              <a:rPr lang="en-US" b="0" i="0">
                <a:solidFill>
                  <a:srgbClr val="000000"/>
                </a:solidFill>
                <a:effectLst/>
                <a:latin typeface="Times New Roman" panose="02020603050405020304" pitchFamily="18" charset="0"/>
              </a:rPr>
              <a:t>Krishna Kishore</a:t>
            </a:r>
          </a:p>
          <a:p>
            <a:pPr algn="ctr"/>
            <a:r>
              <a:rPr lang="en-US" b="0" i="0">
                <a:solidFill>
                  <a:srgbClr val="000000"/>
                </a:solidFill>
                <a:effectLst/>
                <a:latin typeface="Times New Roman" panose="02020603050405020304" pitchFamily="18" charset="0"/>
              </a:rPr>
              <a:t>Sr. Back End Developer &amp; Team Lead</a:t>
            </a:r>
            <a:endParaRPr lang="en-IN">
              <a:latin typeface="Times New Roman" panose="02020603050405020304" pitchFamily="18" charset="0"/>
            </a:endParaRPr>
          </a:p>
        </p:txBody>
      </p:sp>
      <p:pic>
        <p:nvPicPr>
          <p:cNvPr id="7" name="Picture 6" descr="A person smiling in front of a christmas tree&#10;&#10;AI-generated content may be incorrect.">
            <a:extLst>
              <a:ext uri="{FF2B5EF4-FFF2-40B4-BE49-F238E27FC236}">
                <a16:creationId xmlns:a16="http://schemas.microsoft.com/office/drawing/2014/main" id="{786E9B97-F9D2-5A6A-D6C5-96AB21FC741E}"/>
              </a:ext>
            </a:extLst>
          </p:cNvPr>
          <p:cNvPicPr>
            <a:picLocks noChangeAspect="1"/>
          </p:cNvPicPr>
          <p:nvPr/>
        </p:nvPicPr>
        <p:blipFill>
          <a:blip r:embed="rId4"/>
          <a:stretch>
            <a:fillRect/>
          </a:stretch>
        </p:blipFill>
        <p:spPr>
          <a:xfrm>
            <a:off x="9865461" y="2082850"/>
            <a:ext cx="1632582" cy="1681272"/>
          </a:xfrm>
          <a:prstGeom prst="rect">
            <a:avLst/>
          </a:prstGeom>
        </p:spPr>
      </p:pic>
      <p:sp>
        <p:nvSpPr>
          <p:cNvPr id="8" name="TextBox 7">
            <a:extLst>
              <a:ext uri="{FF2B5EF4-FFF2-40B4-BE49-F238E27FC236}">
                <a16:creationId xmlns:a16="http://schemas.microsoft.com/office/drawing/2014/main" id="{DA8CF604-ED07-C5D1-AD68-16B2EE1A3862}"/>
              </a:ext>
            </a:extLst>
          </p:cNvPr>
          <p:cNvSpPr txBox="1"/>
          <p:nvPr/>
        </p:nvSpPr>
        <p:spPr>
          <a:xfrm>
            <a:off x="9472203" y="3831670"/>
            <a:ext cx="2419097" cy="646331"/>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atin typeface="Times New Roman" panose="02020603050405020304" pitchFamily="18" charset="0"/>
                <a:cs typeface="Times New Roman" panose="02020603050405020304" pitchFamily="18" charset="0"/>
              </a:rPr>
              <a:t>Gopi Krishna</a:t>
            </a:r>
          </a:p>
          <a:p>
            <a:r>
              <a:rPr lang="en-US">
                <a:latin typeface="Times New Roman"/>
                <a:cs typeface="Times New Roman"/>
              </a:rPr>
              <a:t>Jr. Back End Developer</a:t>
            </a:r>
          </a:p>
        </p:txBody>
      </p:sp>
      <p:pic>
        <p:nvPicPr>
          <p:cNvPr id="11" name="Picture 10">
            <a:extLst>
              <a:ext uri="{FF2B5EF4-FFF2-40B4-BE49-F238E27FC236}">
                <a16:creationId xmlns:a16="http://schemas.microsoft.com/office/drawing/2014/main" id="{191E80F7-7386-137C-D20D-53DC0E635D64}"/>
              </a:ext>
            </a:extLst>
          </p:cNvPr>
          <p:cNvPicPr>
            <a:picLocks noChangeAspect="1"/>
          </p:cNvPicPr>
          <p:nvPr/>
        </p:nvPicPr>
        <p:blipFill>
          <a:blip r:embed="rId5"/>
          <a:stretch>
            <a:fillRect/>
          </a:stretch>
        </p:blipFill>
        <p:spPr>
          <a:xfrm>
            <a:off x="1373949" y="2025040"/>
            <a:ext cx="1542268" cy="1649262"/>
          </a:xfrm>
          <a:prstGeom prst="rect">
            <a:avLst/>
          </a:prstGeom>
        </p:spPr>
      </p:pic>
    </p:spTree>
    <p:extLst>
      <p:ext uri="{BB962C8B-B14F-4D97-AF65-F5344CB8AC3E}">
        <p14:creationId xmlns:p14="http://schemas.microsoft.com/office/powerpoint/2010/main" val="180814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6056DD-75D0-5787-2247-ACA6C9E12E46}"/>
              </a:ext>
            </a:extLst>
          </p:cNvPr>
          <p:cNvSpPr txBox="1"/>
          <p:nvPr/>
        </p:nvSpPr>
        <p:spPr>
          <a:xfrm>
            <a:off x="2038643" y="2889067"/>
            <a:ext cx="2074877" cy="933768"/>
          </a:xfrm>
          <a:prstGeom prst="rect">
            <a:avLst/>
          </a:prstGeom>
          <a:noFill/>
        </p:spPr>
        <p:txBody>
          <a:bodyPr wrap="square" lIns="91440" tIns="45720" rIns="91440" bIns="45720" rtlCol="0" anchor="t">
            <a:spAutoFit/>
          </a:bodyPr>
          <a:lstStyle/>
          <a:p>
            <a:r>
              <a:rPr lang="en-IN">
                <a:latin typeface="Times New Roman"/>
                <a:cs typeface="Times New Roman"/>
              </a:rPr>
              <a:t>    Karthik</a:t>
            </a:r>
            <a:br>
              <a:rPr lang="en-IN">
                <a:latin typeface="Times New Roman" panose="02020603050405020304" pitchFamily="18" charset="0"/>
                <a:cs typeface="Times New Roman" panose="02020603050405020304" pitchFamily="18" charset="0"/>
              </a:rPr>
            </a:br>
            <a:r>
              <a:rPr lang="en-IN">
                <a:latin typeface="Times New Roman"/>
                <a:cs typeface="Times New Roman"/>
              </a:rPr>
              <a:t>Back End QA</a:t>
            </a:r>
          </a:p>
        </p:txBody>
      </p:sp>
      <p:pic>
        <p:nvPicPr>
          <p:cNvPr id="2" name="Picture 1" descr="A person with a mustache and beard&#10;&#10;AI-generated content may be incorrect.">
            <a:extLst>
              <a:ext uri="{FF2B5EF4-FFF2-40B4-BE49-F238E27FC236}">
                <a16:creationId xmlns:a16="http://schemas.microsoft.com/office/drawing/2014/main" id="{5CC9B76C-917F-D961-2CC0-FA4AF2A2E8F6}"/>
              </a:ext>
            </a:extLst>
          </p:cNvPr>
          <p:cNvPicPr>
            <a:picLocks noChangeAspect="1"/>
          </p:cNvPicPr>
          <p:nvPr/>
        </p:nvPicPr>
        <p:blipFill>
          <a:blip r:embed="rId2"/>
          <a:stretch>
            <a:fillRect/>
          </a:stretch>
        </p:blipFill>
        <p:spPr>
          <a:xfrm>
            <a:off x="2038642" y="999266"/>
            <a:ext cx="1770603" cy="1894615"/>
          </a:xfrm>
          <a:prstGeom prst="rect">
            <a:avLst/>
          </a:prstGeom>
        </p:spPr>
      </p:pic>
      <p:pic>
        <p:nvPicPr>
          <p:cNvPr id="3" name="Picture 2" descr="A person in a red dress&#10;&#10;AI-generated content may be incorrect.">
            <a:extLst>
              <a:ext uri="{FF2B5EF4-FFF2-40B4-BE49-F238E27FC236}">
                <a16:creationId xmlns:a16="http://schemas.microsoft.com/office/drawing/2014/main" id="{97A7B804-37A8-6E56-B402-69357655DDA2}"/>
              </a:ext>
            </a:extLst>
          </p:cNvPr>
          <p:cNvPicPr>
            <a:picLocks noChangeAspect="1"/>
          </p:cNvPicPr>
          <p:nvPr/>
        </p:nvPicPr>
        <p:blipFill>
          <a:blip r:embed="rId3"/>
          <a:stretch>
            <a:fillRect/>
          </a:stretch>
        </p:blipFill>
        <p:spPr>
          <a:xfrm>
            <a:off x="4618931" y="1001148"/>
            <a:ext cx="1611294" cy="1889287"/>
          </a:xfrm>
          <a:prstGeom prst="rect">
            <a:avLst/>
          </a:prstGeom>
        </p:spPr>
      </p:pic>
      <p:sp>
        <p:nvSpPr>
          <p:cNvPr id="5" name="TextBox 4">
            <a:extLst>
              <a:ext uri="{FF2B5EF4-FFF2-40B4-BE49-F238E27FC236}">
                <a16:creationId xmlns:a16="http://schemas.microsoft.com/office/drawing/2014/main" id="{8290AA49-3CA5-3EDE-3747-5073584CF2A7}"/>
              </a:ext>
            </a:extLst>
          </p:cNvPr>
          <p:cNvSpPr txBox="1"/>
          <p:nvPr/>
        </p:nvSpPr>
        <p:spPr>
          <a:xfrm>
            <a:off x="4577371" y="2889067"/>
            <a:ext cx="1772432" cy="93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Sai Priya</a:t>
            </a:r>
          </a:p>
          <a:p>
            <a:r>
              <a:rPr lang="en-US">
                <a:latin typeface="Times New Roman"/>
                <a:ea typeface="+mn-lt"/>
                <a:cs typeface="+mn-lt"/>
              </a:rPr>
              <a:t>Front End</a:t>
            </a:r>
            <a:endParaRPr lang="en-US">
              <a:latin typeface="Times New Roman"/>
              <a:ea typeface="+mn-lt"/>
              <a:cs typeface="Times New Roman"/>
            </a:endParaRPr>
          </a:p>
          <a:p>
            <a:r>
              <a:rPr lang="en-US">
                <a:latin typeface="Times New Roman"/>
                <a:ea typeface="+mn-lt"/>
                <a:cs typeface="+mn-lt"/>
              </a:rPr>
              <a:t>Team Lead</a:t>
            </a:r>
            <a:endParaRPr lang="en-US">
              <a:latin typeface="Times New Roman"/>
              <a:cs typeface="Times New Roman"/>
            </a:endParaRPr>
          </a:p>
        </p:txBody>
      </p:sp>
      <p:pic>
        <p:nvPicPr>
          <p:cNvPr id="6" name="Picture 5" descr="A person with long hair smiling&#10;&#10;AI-generated content may be incorrect.">
            <a:extLst>
              <a:ext uri="{FF2B5EF4-FFF2-40B4-BE49-F238E27FC236}">
                <a16:creationId xmlns:a16="http://schemas.microsoft.com/office/drawing/2014/main" id="{11A4C849-2372-2FD4-D693-198B27B9C8F7}"/>
              </a:ext>
            </a:extLst>
          </p:cNvPr>
          <p:cNvPicPr>
            <a:picLocks noChangeAspect="1"/>
          </p:cNvPicPr>
          <p:nvPr/>
        </p:nvPicPr>
        <p:blipFill>
          <a:blip r:embed="rId4"/>
          <a:stretch>
            <a:fillRect/>
          </a:stretch>
        </p:blipFill>
        <p:spPr>
          <a:xfrm>
            <a:off x="7238241" y="1001788"/>
            <a:ext cx="1782042" cy="1891829"/>
          </a:xfrm>
          <a:prstGeom prst="rect">
            <a:avLst/>
          </a:prstGeom>
        </p:spPr>
      </p:pic>
      <p:sp>
        <p:nvSpPr>
          <p:cNvPr id="7" name="TextBox 6">
            <a:extLst>
              <a:ext uri="{FF2B5EF4-FFF2-40B4-BE49-F238E27FC236}">
                <a16:creationId xmlns:a16="http://schemas.microsoft.com/office/drawing/2014/main" id="{36E7C8F1-2EC3-2F85-A59D-D55FEA929B3F}"/>
              </a:ext>
            </a:extLst>
          </p:cNvPr>
          <p:cNvSpPr txBox="1"/>
          <p:nvPr/>
        </p:nvSpPr>
        <p:spPr>
          <a:xfrm>
            <a:off x="7239576" y="2893617"/>
            <a:ext cx="17911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         </a:t>
            </a:r>
            <a:r>
              <a:rPr lang="en-US" err="1">
                <a:latin typeface="Times New Roman"/>
                <a:cs typeface="Times New Roman"/>
              </a:rPr>
              <a:t>Nikitha</a:t>
            </a:r>
            <a:br>
              <a:rPr lang="en-US">
                <a:latin typeface="Times New Roman"/>
              </a:rPr>
            </a:br>
            <a:r>
              <a:rPr lang="en-US">
                <a:latin typeface="Times New Roman"/>
                <a:cs typeface="Times New Roman"/>
              </a:rPr>
              <a:t>    Frond-End QA</a:t>
            </a:r>
          </a:p>
        </p:txBody>
      </p:sp>
      <p:pic>
        <p:nvPicPr>
          <p:cNvPr id="8" name="Picture 7">
            <a:extLst>
              <a:ext uri="{FF2B5EF4-FFF2-40B4-BE49-F238E27FC236}">
                <a16:creationId xmlns:a16="http://schemas.microsoft.com/office/drawing/2014/main" id="{0DE37EBA-B9A0-D131-EEC4-871666F59337}"/>
              </a:ext>
            </a:extLst>
          </p:cNvPr>
          <p:cNvPicPr>
            <a:picLocks noChangeAspect="1"/>
          </p:cNvPicPr>
          <p:nvPr/>
        </p:nvPicPr>
        <p:blipFill>
          <a:blip r:embed="rId5"/>
          <a:stretch>
            <a:fillRect/>
          </a:stretch>
        </p:blipFill>
        <p:spPr>
          <a:xfrm>
            <a:off x="10037784" y="1002082"/>
            <a:ext cx="1792789" cy="1889344"/>
          </a:xfrm>
          <a:prstGeom prst="rect">
            <a:avLst/>
          </a:prstGeom>
        </p:spPr>
      </p:pic>
      <p:sp>
        <p:nvSpPr>
          <p:cNvPr id="9" name="TextBox 8">
            <a:extLst>
              <a:ext uri="{FF2B5EF4-FFF2-40B4-BE49-F238E27FC236}">
                <a16:creationId xmlns:a16="http://schemas.microsoft.com/office/drawing/2014/main" id="{A3C5D9DD-E6E2-73D3-B7E3-51D9C74A31BA}"/>
              </a:ext>
            </a:extLst>
          </p:cNvPr>
          <p:cNvSpPr txBox="1"/>
          <p:nvPr/>
        </p:nvSpPr>
        <p:spPr>
          <a:xfrm>
            <a:off x="10038967" y="2909079"/>
            <a:ext cx="17454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Times New Roman"/>
                <a:cs typeface="Times New Roman"/>
              </a:rPr>
              <a:t>NagaLakshmi</a:t>
            </a:r>
            <a:endParaRPr lang="en-US">
              <a:latin typeface="Times New Roman"/>
              <a:cs typeface="Times New Roman"/>
            </a:endParaRPr>
          </a:p>
          <a:p>
            <a:r>
              <a:rPr lang="en-US">
                <a:latin typeface="Times New Roman"/>
                <a:cs typeface="Times New Roman"/>
              </a:rPr>
              <a:t>Jr. Front End Developer</a:t>
            </a:r>
          </a:p>
        </p:txBody>
      </p:sp>
    </p:spTree>
    <p:extLst>
      <p:ext uri="{BB962C8B-B14F-4D97-AF65-F5344CB8AC3E}">
        <p14:creationId xmlns:p14="http://schemas.microsoft.com/office/powerpoint/2010/main" val="280227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ED51-6536-4FA8-DDC9-343F132F9999}"/>
              </a:ext>
            </a:extLst>
          </p:cNvPr>
          <p:cNvSpPr>
            <a:spLocks noGrp="1"/>
          </p:cNvSpPr>
          <p:nvPr>
            <p:ph type="title"/>
          </p:nvPr>
        </p:nvSpPr>
        <p:spPr>
          <a:xfrm>
            <a:off x="1173495" y="1678405"/>
            <a:ext cx="10018713" cy="1752599"/>
          </a:xfrm>
        </p:spPr>
        <p:txBody>
          <a:bodyPr>
            <a:normAutofit/>
          </a:bodyPr>
          <a:lstStyle/>
          <a:p>
            <a:r>
              <a:rPr lang="en-US" sz="9600" dirty="0">
                <a:latin typeface="Times New Roman"/>
                <a:cs typeface="Times New Roman"/>
              </a:rPr>
              <a:t>02</a:t>
            </a:r>
            <a:endParaRPr lang="en-US" sz="9600" dirty="0"/>
          </a:p>
        </p:txBody>
      </p:sp>
      <p:sp>
        <p:nvSpPr>
          <p:cNvPr id="3" name="Content Placeholder 2">
            <a:extLst>
              <a:ext uri="{FF2B5EF4-FFF2-40B4-BE49-F238E27FC236}">
                <a16:creationId xmlns:a16="http://schemas.microsoft.com/office/drawing/2014/main" id="{28E7506A-762B-B753-7847-65698F388C47}"/>
              </a:ext>
            </a:extLst>
          </p:cNvPr>
          <p:cNvSpPr>
            <a:spLocks noGrp="1"/>
          </p:cNvSpPr>
          <p:nvPr>
            <p:ph idx="1"/>
          </p:nvPr>
        </p:nvSpPr>
        <p:spPr/>
        <p:txBody>
          <a:bodyPr/>
          <a:lstStyle/>
          <a:p>
            <a:pPr algn="ctr">
              <a:buNone/>
            </a:pPr>
            <a:r>
              <a:rPr lang="en-US" sz="4000">
                <a:latin typeface="Times New Roman"/>
                <a:cs typeface="Times New Roman"/>
              </a:rPr>
              <a:t>Problem Statement</a:t>
            </a:r>
            <a:endParaRPr lang="en-US" sz="4000">
              <a:cs typeface="Times New Roman"/>
            </a:endParaRPr>
          </a:p>
          <a:p>
            <a:pPr marL="0" indent="0">
              <a:buNone/>
            </a:pPr>
            <a:br>
              <a:rPr lang="en-US" dirty="0"/>
            </a:br>
            <a:endParaRPr lang="en-US" dirty="0"/>
          </a:p>
        </p:txBody>
      </p:sp>
    </p:spTree>
    <p:extLst>
      <p:ext uri="{BB962C8B-B14F-4D97-AF65-F5344CB8AC3E}">
        <p14:creationId xmlns:p14="http://schemas.microsoft.com/office/powerpoint/2010/main" val="379145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C401-5D8F-04A9-9945-19C24041D013}"/>
              </a:ext>
            </a:extLst>
          </p:cNvPr>
          <p:cNvSpPr>
            <a:spLocks noGrp="1"/>
          </p:cNvSpPr>
          <p:nvPr>
            <p:ph type="title"/>
          </p:nvPr>
        </p:nvSpPr>
        <p:spPr>
          <a:xfrm>
            <a:off x="929640" y="0"/>
            <a:ext cx="5407024" cy="1120139"/>
          </a:xfrm>
        </p:spPr>
        <p:txBody>
          <a:bodyPr/>
          <a:lstStyle/>
          <a:p>
            <a:r>
              <a:rPr lang="en-IN"/>
              <a:t>Problem Statement</a:t>
            </a:r>
          </a:p>
        </p:txBody>
      </p:sp>
      <p:sp>
        <p:nvSpPr>
          <p:cNvPr id="3" name="Content Placeholder 2">
            <a:extLst>
              <a:ext uri="{FF2B5EF4-FFF2-40B4-BE49-F238E27FC236}">
                <a16:creationId xmlns:a16="http://schemas.microsoft.com/office/drawing/2014/main" id="{4B8820B8-BBA5-FF77-3036-B75F65295993}"/>
              </a:ext>
            </a:extLst>
          </p:cNvPr>
          <p:cNvSpPr>
            <a:spLocks noGrp="1"/>
          </p:cNvSpPr>
          <p:nvPr>
            <p:ph idx="1"/>
          </p:nvPr>
        </p:nvSpPr>
        <p:spPr>
          <a:xfrm>
            <a:off x="1446210" y="1386839"/>
            <a:ext cx="10018713" cy="3124201"/>
          </a:xfrm>
        </p:spPr>
        <p:txBody>
          <a:bodyPr>
            <a:normAutofit/>
          </a:bodyPr>
          <a:lstStyle/>
          <a:p>
            <a:r>
              <a:rPr lang="en-US" sz="1600" dirty="0">
                <a:solidFill>
                  <a:srgbClr val="000000"/>
                </a:solidFill>
                <a:latin typeface="Times New Roman"/>
                <a:cs typeface="Times New Roman"/>
              </a:rPr>
              <a:t>Apple trees are prone to </a:t>
            </a:r>
            <a:r>
              <a:rPr lang="en-US" sz="1600" b="0" i="0" dirty="0">
                <a:solidFill>
                  <a:srgbClr val="000000"/>
                </a:solidFill>
                <a:effectLst/>
                <a:latin typeface="Times New Roman"/>
                <a:cs typeface="Times New Roman"/>
              </a:rPr>
              <a:t>diseases</a:t>
            </a:r>
            <a:r>
              <a:rPr lang="en-US" sz="1600" dirty="0">
                <a:solidFill>
                  <a:srgbClr val="000000"/>
                </a:solidFill>
                <a:latin typeface="Times New Roman"/>
                <a:cs typeface="Times New Roman"/>
              </a:rPr>
              <a:t> like scab and rust</a:t>
            </a:r>
            <a:r>
              <a:rPr lang="en-US" sz="1600" b="0" i="0" dirty="0">
                <a:solidFill>
                  <a:srgbClr val="000000"/>
                </a:solidFill>
                <a:effectLst/>
                <a:latin typeface="Times New Roman"/>
                <a:cs typeface="Times New Roman"/>
              </a:rPr>
              <a:t>, </a:t>
            </a:r>
            <a:r>
              <a:rPr lang="en-US" sz="1600" dirty="0">
                <a:solidFill>
                  <a:srgbClr val="000000"/>
                </a:solidFill>
                <a:latin typeface="Times New Roman"/>
                <a:cs typeface="Times New Roman"/>
              </a:rPr>
              <a:t>impacting yield if not detected early</a:t>
            </a:r>
            <a:r>
              <a:rPr lang="en-US" sz="1600" b="0" i="0" dirty="0">
                <a:solidFill>
                  <a:srgbClr val="000000"/>
                </a:solidFill>
                <a:effectLst/>
                <a:latin typeface="Times New Roman"/>
                <a:cs typeface="Times New Roman"/>
              </a:rPr>
              <a:t>. Traditional</a:t>
            </a:r>
            <a:r>
              <a:rPr lang="en-US" sz="1600" dirty="0">
                <a:solidFill>
                  <a:srgbClr val="000000"/>
                </a:solidFill>
                <a:latin typeface="Times New Roman"/>
                <a:cs typeface="Times New Roman"/>
              </a:rPr>
              <a:t> </a:t>
            </a:r>
            <a:r>
              <a:rPr lang="en-US" sz="1600" b="0" i="0" dirty="0">
                <a:effectLst/>
                <a:latin typeface="Times New Roman"/>
                <a:cs typeface="Times New Roman"/>
              </a:rPr>
              <a:t>methods </a:t>
            </a:r>
            <a:r>
              <a:rPr lang="en-US" sz="1600" dirty="0">
                <a:latin typeface="Times New Roman"/>
                <a:cs typeface="Times New Roman"/>
              </a:rPr>
              <a:t>are costly </a:t>
            </a:r>
            <a:r>
              <a:rPr lang="en-US" sz="1600" b="0" i="0" dirty="0">
                <a:effectLst/>
                <a:latin typeface="Times New Roman"/>
                <a:cs typeface="Times New Roman"/>
              </a:rPr>
              <a:t>and </a:t>
            </a:r>
            <a:r>
              <a:rPr lang="en-US" sz="1600" dirty="0">
                <a:latin typeface="Times New Roman"/>
                <a:cs typeface="Times New Roman"/>
              </a:rPr>
              <a:t>labor-intensive, while AI-powered CNNs offer faster</a:t>
            </a:r>
            <a:r>
              <a:rPr lang="en-US" sz="1600" b="0" i="0" dirty="0">
                <a:effectLst/>
                <a:latin typeface="Times New Roman"/>
                <a:cs typeface="Times New Roman"/>
              </a:rPr>
              <a:t>, </a:t>
            </a:r>
            <a:r>
              <a:rPr lang="en-US" sz="1600" dirty="0">
                <a:latin typeface="Times New Roman"/>
                <a:cs typeface="Times New Roman"/>
              </a:rPr>
              <a:t>more accurate detection. However</a:t>
            </a:r>
            <a:r>
              <a:rPr lang="en-US" sz="1600" b="0" i="0" dirty="0">
                <a:effectLst/>
                <a:latin typeface="Times New Roman"/>
                <a:cs typeface="Times New Roman"/>
              </a:rPr>
              <a:t>, </a:t>
            </a:r>
            <a:r>
              <a:rPr lang="en-US" sz="1600" dirty="0">
                <a:latin typeface="Times New Roman"/>
                <a:cs typeface="Times New Roman"/>
              </a:rPr>
              <a:t>challenges like background noise and variable disease appearance hinder accuracy. A robust deep learning model is needed to efficiently detect and classify apple diseases</a:t>
            </a:r>
            <a:r>
              <a:rPr lang="en-US" sz="1600" b="0" i="0" dirty="0">
                <a:effectLst/>
                <a:latin typeface="Times New Roman"/>
                <a:cs typeface="Times New Roman"/>
              </a:rPr>
              <a:t>, </a:t>
            </a:r>
            <a:r>
              <a:rPr lang="en-US" sz="1600" dirty="0">
                <a:latin typeface="Times New Roman"/>
                <a:cs typeface="Times New Roman"/>
              </a:rPr>
              <a:t>ensuring timely intervention </a:t>
            </a:r>
            <a:r>
              <a:rPr lang="en-US" sz="1600" b="0" i="0" dirty="0">
                <a:effectLst/>
                <a:latin typeface="Times New Roman"/>
                <a:cs typeface="Times New Roman"/>
              </a:rPr>
              <a:t>and </a:t>
            </a:r>
            <a:r>
              <a:rPr lang="en-US" sz="1600" dirty="0">
                <a:latin typeface="Times New Roman"/>
                <a:cs typeface="Times New Roman"/>
              </a:rPr>
              <a:t>reducing agricultural losses</a:t>
            </a:r>
            <a:r>
              <a:rPr lang="en-US" sz="1600" b="0" i="0" dirty="0">
                <a:effectLst/>
                <a:latin typeface="Times New Roman"/>
                <a:cs typeface="Times New Roman"/>
              </a:rPr>
              <a:t>.</a:t>
            </a:r>
            <a:endParaRPr lang="en-US" sz="1600" dirty="0">
              <a:latin typeface="Times New Roman"/>
              <a:cs typeface="Times New Roman"/>
            </a:endParaRPr>
          </a:p>
          <a:p>
            <a:pPr marL="0" indent="0">
              <a:buClr>
                <a:srgbClr val="688727"/>
              </a:buClr>
              <a:buNone/>
            </a:pPr>
            <a:endParaRPr lang="en-US">
              <a:cs typeface="Times New Roman" panose="02020603050405020304" pitchFamily="18" charset="0"/>
            </a:endParaRPr>
          </a:p>
          <a:p>
            <a:pPr marL="0" indent="0">
              <a:buNone/>
            </a:pPr>
            <a:endParaRPr lang="en-US" sz="1800" dirty="0">
              <a:solidFill>
                <a:srgbClr val="191919"/>
              </a:solidFill>
              <a:cs typeface="Times New Roman"/>
            </a:endParaRPr>
          </a:p>
        </p:txBody>
      </p:sp>
    </p:spTree>
    <p:extLst>
      <p:ext uri="{BB962C8B-B14F-4D97-AF65-F5344CB8AC3E}">
        <p14:creationId xmlns:p14="http://schemas.microsoft.com/office/powerpoint/2010/main" val="199881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57DA5-4C74-1A57-1BEC-E5CBC76615C8}"/>
              </a:ext>
            </a:extLst>
          </p:cNvPr>
          <p:cNvSpPr>
            <a:spLocks noGrp="1"/>
          </p:cNvSpPr>
          <p:nvPr>
            <p:ph type="title"/>
          </p:nvPr>
        </p:nvSpPr>
        <p:spPr>
          <a:xfrm>
            <a:off x="1484311" y="1675524"/>
            <a:ext cx="10018713" cy="1752599"/>
          </a:xfrm>
        </p:spPr>
        <p:txBody>
          <a:bodyPr>
            <a:normAutofit/>
          </a:bodyPr>
          <a:lstStyle/>
          <a:p>
            <a:r>
              <a:rPr lang="en-US" sz="9600" dirty="0">
                <a:latin typeface="Times New Roman"/>
                <a:cs typeface="Times New Roman"/>
              </a:rPr>
              <a:t>03</a:t>
            </a:r>
            <a:endParaRPr lang="en-US" sz="9600" dirty="0"/>
          </a:p>
        </p:txBody>
      </p:sp>
      <p:sp>
        <p:nvSpPr>
          <p:cNvPr id="3" name="Content Placeholder 2">
            <a:extLst>
              <a:ext uri="{FF2B5EF4-FFF2-40B4-BE49-F238E27FC236}">
                <a16:creationId xmlns:a16="http://schemas.microsoft.com/office/drawing/2014/main" id="{320816C6-B85B-3B39-198E-5D01DF3D0C88}"/>
              </a:ext>
            </a:extLst>
          </p:cNvPr>
          <p:cNvSpPr>
            <a:spLocks noGrp="1"/>
          </p:cNvSpPr>
          <p:nvPr>
            <p:ph idx="1"/>
          </p:nvPr>
        </p:nvSpPr>
        <p:spPr>
          <a:xfrm>
            <a:off x="1484310" y="2194033"/>
            <a:ext cx="10018713" cy="3124201"/>
          </a:xfrm>
        </p:spPr>
        <p:txBody>
          <a:bodyPr/>
          <a:lstStyle/>
          <a:p>
            <a:pPr marL="0" indent="0" algn="ctr">
              <a:buNone/>
            </a:pPr>
            <a:r>
              <a:rPr lang="en-US" sz="4000">
                <a:latin typeface="Times New Roman"/>
                <a:cs typeface="Times New Roman"/>
              </a:rPr>
              <a:t>Project Description</a:t>
            </a:r>
            <a:br>
              <a:rPr lang="en-US" sz="4000" dirty="0"/>
            </a:br>
            <a:endParaRPr lang="en-US" sz="4000">
              <a:cs typeface="Times New Roman"/>
            </a:endParaRPr>
          </a:p>
        </p:txBody>
      </p:sp>
    </p:spTree>
    <p:extLst>
      <p:ext uri="{BB962C8B-B14F-4D97-AF65-F5344CB8AC3E}">
        <p14:creationId xmlns:p14="http://schemas.microsoft.com/office/powerpoint/2010/main" val="3960439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3B92-A42E-6CE0-6E53-59F9248B7B0E}"/>
              </a:ext>
            </a:extLst>
          </p:cNvPr>
          <p:cNvSpPr>
            <a:spLocks noGrp="1"/>
          </p:cNvSpPr>
          <p:nvPr>
            <p:ph type="title"/>
          </p:nvPr>
        </p:nvSpPr>
        <p:spPr>
          <a:xfrm>
            <a:off x="0" y="0"/>
            <a:ext cx="10515600" cy="1325563"/>
          </a:xfrm>
        </p:spPr>
        <p:txBody>
          <a:bodyPr>
            <a:normAutofit/>
          </a:bodyPr>
          <a:lstStyle/>
          <a:p>
            <a:r>
              <a:rPr lang="en-IN" sz="3200" dirty="0">
                <a:latin typeface="Times New Roman" panose="02020603050405020304" pitchFamily="18" charset="0"/>
                <a:cs typeface="Times New Roman" panose="02020603050405020304" pitchFamily="18" charset="0"/>
              </a:rPr>
              <a:t>Project Description</a:t>
            </a:r>
            <a:br>
              <a:rPr lang="en-IN" sz="3200">
                <a:latin typeface="Times New Roman" panose="02020603050405020304" pitchFamily="18" charset="0"/>
                <a:cs typeface="Times New Roman" panose="02020603050405020304" pitchFamily="18" charset="0"/>
              </a:rPr>
            </a:br>
            <a:endParaRPr lang="en-IN" sz="3200">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D5EBB567-9973-6E1E-9318-1EA1EA74755B}"/>
              </a:ext>
            </a:extLst>
          </p:cNvPr>
          <p:cNvGraphicFramePr>
            <a:graphicFrameLocks noGrp="1"/>
          </p:cNvGraphicFramePr>
          <p:nvPr>
            <p:ph idx="1"/>
            <p:extLst>
              <p:ext uri="{D42A27DB-BD31-4B8C-83A1-F6EECF244321}">
                <p14:modId xmlns:p14="http://schemas.microsoft.com/office/powerpoint/2010/main" val="3878162329"/>
              </p:ext>
            </p:extLst>
          </p:nvPr>
        </p:nvGraphicFramePr>
        <p:xfrm>
          <a:off x="305069" y="7583880"/>
          <a:ext cx="9213913" cy="5491430"/>
        </p:xfrm>
        <a:graphic>
          <a:graphicData uri="http://schemas.openxmlformats.org/drawingml/2006/table">
            <a:tbl>
              <a:tblPr firstRow="1" bandRow="1">
                <a:tableStyleId>{2D5ABB26-0587-4C30-8999-92F81FD0307C}</a:tableStyleId>
              </a:tblPr>
              <a:tblGrid>
                <a:gridCol w="1947021">
                  <a:extLst>
                    <a:ext uri="{9D8B030D-6E8A-4147-A177-3AD203B41FA5}">
                      <a16:colId xmlns:a16="http://schemas.microsoft.com/office/drawing/2014/main" val="3246046619"/>
                    </a:ext>
                  </a:extLst>
                </a:gridCol>
                <a:gridCol w="7266892">
                  <a:extLst>
                    <a:ext uri="{9D8B030D-6E8A-4147-A177-3AD203B41FA5}">
                      <a16:colId xmlns:a16="http://schemas.microsoft.com/office/drawing/2014/main" val="1868143223"/>
                    </a:ext>
                  </a:extLst>
                </a:gridCol>
              </a:tblGrid>
              <a:tr h="219023">
                <a:tc>
                  <a:txBody>
                    <a:bodyPr/>
                    <a:lstStyle/>
                    <a:p>
                      <a:pPr rtl="0" fontAlgn="t">
                        <a:spcBef>
                          <a:spcPts val="600"/>
                        </a:spcBef>
                      </a:pPr>
                      <a:r>
                        <a:rPr lang="en-IN" sz="900" b="1" i="0" u="none" strike="noStrike">
                          <a:solidFill>
                            <a:srgbClr val="000000"/>
                          </a:solidFill>
                          <a:effectLst/>
                          <a:latin typeface="Times New Roman" panose="02020603050405020304" pitchFamily="18" charset="0"/>
                          <a:cs typeface="Times New Roman" panose="02020603050405020304" pitchFamily="18" charset="0"/>
                        </a:rPr>
                        <a:t>Project Name:</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600"/>
                        </a:spcBef>
                      </a:pPr>
                      <a:r>
                        <a:rPr lang="en-US" sz="900" b="0" i="0" u="none" strike="noStrike">
                          <a:solidFill>
                            <a:srgbClr val="000000"/>
                          </a:solidFill>
                          <a:effectLst/>
                          <a:latin typeface="Times New Roman" panose="02020603050405020304" pitchFamily="18" charset="0"/>
                          <a:cs typeface="Times New Roman" panose="02020603050405020304" pitchFamily="18" charset="0"/>
                        </a:rPr>
                        <a:t>Plant leaf Disease detection Using CNN and TensorFlow</a:t>
                      </a:r>
                      <a:endParaRPr lang="en-US"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884482"/>
                  </a:ext>
                </a:extLst>
              </a:tr>
              <a:tr h="219023">
                <a:tc>
                  <a:txBody>
                    <a:bodyPr/>
                    <a:lstStyle/>
                    <a:p>
                      <a:pPr rtl="0" fontAlgn="t">
                        <a:spcBef>
                          <a:spcPts val="600"/>
                        </a:spcBef>
                      </a:pPr>
                      <a:r>
                        <a:rPr lang="en-IN" sz="900" b="1" i="0" u="none" strike="noStrike">
                          <a:solidFill>
                            <a:srgbClr val="000000"/>
                          </a:solidFill>
                          <a:effectLst/>
                          <a:latin typeface="Times New Roman" panose="02020603050405020304" pitchFamily="18" charset="0"/>
                          <a:cs typeface="Times New Roman" panose="02020603050405020304" pitchFamily="18" charset="0"/>
                        </a:rPr>
                        <a:t>Team:</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600"/>
                        </a:spcBef>
                      </a:pPr>
                      <a:r>
                        <a:rPr lang="en-IN" sz="900" b="0" i="0" u="none" strike="noStrike">
                          <a:solidFill>
                            <a:srgbClr val="000000"/>
                          </a:solidFill>
                          <a:effectLst/>
                          <a:latin typeface="Times New Roman" panose="02020603050405020304" pitchFamily="18" charset="0"/>
                          <a:cs typeface="Times New Roman" panose="02020603050405020304" pitchFamily="18" charset="0"/>
                        </a:rPr>
                        <a:t>SALAAR</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0448536"/>
                  </a:ext>
                </a:extLst>
              </a:tr>
              <a:tr h="1275489">
                <a:tc>
                  <a:txBody>
                    <a:bodyPr/>
                    <a:lstStyle/>
                    <a:p>
                      <a:pPr rtl="0" fontAlgn="t">
                        <a:spcBef>
                          <a:spcPts val="600"/>
                        </a:spcBef>
                      </a:pPr>
                      <a:r>
                        <a:rPr lang="en-IN" sz="900" b="1" i="0" u="none" strike="noStrike">
                          <a:solidFill>
                            <a:srgbClr val="000000"/>
                          </a:solidFill>
                          <a:effectLst/>
                          <a:latin typeface="Times New Roman" panose="02020603050405020304" pitchFamily="18" charset="0"/>
                          <a:cs typeface="Times New Roman" panose="02020603050405020304" pitchFamily="18" charset="0"/>
                        </a:rPr>
                        <a:t>Project Description:</a:t>
                      </a:r>
                      <a:endParaRPr lang="en-IN" sz="900">
                        <a:effectLst/>
                        <a:latin typeface="Times New Roman" panose="02020603050405020304" pitchFamily="18" charset="0"/>
                        <a:cs typeface="Times New Roman" panose="02020603050405020304" pitchFamily="18" charset="0"/>
                      </a:endParaRPr>
                    </a:p>
                    <a:p>
                      <a:pPr fontAlgn="t"/>
                      <a:br>
                        <a:rPr lang="en-IN" sz="900">
                          <a:effectLst/>
                          <a:latin typeface="Times New Roman" panose="02020603050405020304" pitchFamily="18" charset="0"/>
                          <a:cs typeface="Times New Roman" panose="02020603050405020304" pitchFamily="18" charset="0"/>
                        </a:rPr>
                      </a:b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600"/>
                        </a:spcBef>
                      </a:pPr>
                      <a:r>
                        <a:rPr lang="en-US" sz="900" b="0" i="0" u="none" strike="noStrike">
                          <a:solidFill>
                            <a:srgbClr val="000000"/>
                          </a:solidFill>
                          <a:effectLst/>
                          <a:latin typeface="Times New Roman" panose="02020603050405020304" pitchFamily="18" charset="0"/>
                          <a:cs typeface="Times New Roman" panose="02020603050405020304" pitchFamily="18" charset="0"/>
                        </a:rPr>
                        <a:t>Project helps the farmers to decide the better pesticide to be used for the farm with some clear and concise analysis done By Us</a:t>
                      </a:r>
                      <a:endParaRPr lang="en-US" sz="900">
                        <a:effectLst/>
                        <a:latin typeface="Times New Roman" panose="02020603050405020304" pitchFamily="18" charset="0"/>
                        <a:cs typeface="Times New Roman" panose="02020603050405020304" pitchFamily="18" charset="0"/>
                      </a:endParaRPr>
                    </a:p>
                    <a:p>
                      <a:pPr rtl="0" fontAlgn="t">
                        <a:spcBef>
                          <a:spcPts val="600"/>
                        </a:spcBef>
                      </a:pPr>
                      <a:r>
                        <a:rPr lang="en-US" sz="900" b="0" i="0" u="none" strike="noStrike">
                          <a:solidFill>
                            <a:srgbClr val="000000"/>
                          </a:solidFill>
                          <a:effectLst/>
                          <a:latin typeface="Times New Roman" panose="02020603050405020304" pitchFamily="18" charset="0"/>
                          <a:cs typeface="Times New Roman" panose="02020603050405020304" pitchFamily="18" charset="0"/>
                        </a:rPr>
                        <a:t>For farmers and agriculturalists who face the hurdle of distinguishing and accessing treatment for plant leaf pathogens, the plant leaf disease detection application is a plant bug detection tool powered by machine learning that detects and categorically diagnoses plant ailments from leaf photographs. Unlike traditional inspection methods or straightforward image analyzing mobile applications, our application offers the means to provide a broader plant disease diagnostic scope, resulting in faster actions and enabling users to take action more effectively rather than protecting crops.</a:t>
                      </a:r>
                      <a:endParaRPr lang="en-US"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947240"/>
                  </a:ext>
                </a:extLst>
              </a:tr>
              <a:tr h="3530141">
                <a:tc>
                  <a:txBody>
                    <a:bodyPr/>
                    <a:lstStyle/>
                    <a:p>
                      <a:pPr rtl="0" fontAlgn="t">
                        <a:spcBef>
                          <a:spcPts val="600"/>
                        </a:spcBef>
                      </a:pPr>
                      <a:r>
                        <a:rPr lang="en-IN" sz="900" b="1" i="0" u="none" strike="noStrike">
                          <a:solidFill>
                            <a:srgbClr val="000000"/>
                          </a:solidFill>
                          <a:effectLst/>
                          <a:latin typeface="Times New Roman" panose="02020603050405020304" pitchFamily="18" charset="0"/>
                          <a:cs typeface="Times New Roman" panose="02020603050405020304" pitchFamily="18" charset="0"/>
                        </a:rPr>
                        <a:t>Benefit Outcomes:</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Accelerated Disease Detection – Farmers can now easily and accurately diagnose plant-related diseases that are harmful to their crops within seconds. This means less time spent on manual checking and lots more time saved while waiting for lab reports.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Increased Profits – Farmers can decrease crop losses by spending less time identifying and treating diseases, which results in less damage and more profitable harvests.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Reduced Costs – Treating diseases effectively can be achieved through correct and early identifying disease detection which helps in utilizing less pesticide and saves money.</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Higher Resource Management – More precise disease detection means that resources such as water, fertilizers and pesticides can be more efficiently distributed, improving farm management systems.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Better Yield Resilience – With effective intervention, plants thrive and produce better crops that are not easily damaged and are more tough against diseases.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Managed Scale Development – Users can expand their cultivation or apply to different fields due to minimal difficulties and the android’s ability to examine a large range of crops and diseases.</a:t>
                      </a:r>
                      <a:endParaRPr lang="en-US" sz="900">
                        <a:effectLst/>
                        <a:latin typeface="Times New Roman" panose="02020603050405020304" pitchFamily="18" charset="0"/>
                        <a:cs typeface="Times New Roman" panose="02020603050405020304" pitchFamily="18" charset="0"/>
                      </a:endParaRPr>
                    </a:p>
                    <a:p>
                      <a:pPr rtl="0" fontAlgn="t">
                        <a:spcBef>
                          <a:spcPts val="600"/>
                        </a:spcBef>
                        <a:spcAft>
                          <a:spcPts val="600"/>
                        </a:spcAft>
                      </a:pPr>
                      <a:r>
                        <a:rPr lang="en-US" sz="900" b="0" i="0" u="none" strike="noStrike">
                          <a:solidFill>
                            <a:srgbClr val="000000"/>
                          </a:solidFill>
                          <a:effectLst/>
                          <a:latin typeface="Times New Roman" panose="02020603050405020304" pitchFamily="18" charset="0"/>
                          <a:cs typeface="Times New Roman" panose="02020603050405020304" pitchFamily="18" charset="0"/>
                        </a:rPr>
                        <a:t>Insight from Data – Farmers can receive accurate information on the trends of their crops due to the app collecting, storing and analyzing data over time which helps them to make better decisions about the crops they grow in the future.</a:t>
                      </a:r>
                      <a:endParaRPr lang="en-US" sz="900">
                        <a:effectLst/>
                        <a:latin typeface="Times New Roman" panose="02020603050405020304" pitchFamily="18" charset="0"/>
                        <a:cs typeface="Times New Roman" panose="02020603050405020304" pitchFamily="18" charset="0"/>
                      </a:endParaRPr>
                    </a:p>
                    <a:p>
                      <a:pPr rtl="0" fontAlgn="t">
                        <a:spcBef>
                          <a:spcPts val="600"/>
                        </a:spcBef>
                      </a:pPr>
                      <a:r>
                        <a:rPr lang="en-US" sz="900" b="0" i="0" u="none" strike="noStrike">
                          <a:solidFill>
                            <a:srgbClr val="000000"/>
                          </a:solidFill>
                          <a:effectLst/>
                          <a:latin typeface="Times New Roman" panose="02020603050405020304" pitchFamily="18" charset="0"/>
                          <a:cs typeface="Times New Roman" panose="02020603050405020304" pitchFamily="18" charset="0"/>
                        </a:rPr>
                        <a:t>Less Reliance on Labor – Because of the automated disease detection, there is less need for trained workers during the farming process, which streamlines the farming process.</a:t>
                      </a:r>
                      <a:endParaRPr lang="en-US"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7805778"/>
                  </a:ext>
                </a:extLst>
              </a:tr>
              <a:tr h="219023">
                <a:tc>
                  <a:txBody>
                    <a:bodyPr/>
                    <a:lstStyle/>
                    <a:p>
                      <a:pPr rtl="0" fontAlgn="t">
                        <a:spcBef>
                          <a:spcPts val="600"/>
                        </a:spcBef>
                      </a:pPr>
                      <a:r>
                        <a:rPr lang="en-IN" sz="900" b="1" i="0" u="none" strike="noStrike" err="1">
                          <a:solidFill>
                            <a:srgbClr val="000000"/>
                          </a:solidFill>
                          <a:effectLst/>
                          <a:latin typeface="Times New Roman" panose="02020603050405020304" pitchFamily="18" charset="0"/>
                          <a:cs typeface="Times New Roman" panose="02020603050405020304" pitchFamily="18" charset="0"/>
                        </a:rPr>
                        <a:t>Github</a:t>
                      </a:r>
                      <a:r>
                        <a:rPr lang="en-IN" sz="900" b="1" i="0" u="none" strike="noStrike">
                          <a:solidFill>
                            <a:srgbClr val="000000"/>
                          </a:solidFill>
                          <a:effectLst/>
                          <a:latin typeface="Times New Roman" panose="02020603050405020304" pitchFamily="18" charset="0"/>
                          <a:cs typeface="Times New Roman" panose="02020603050405020304" pitchFamily="18" charset="0"/>
                        </a:rPr>
                        <a:t> Link:</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t">
                        <a:spcBef>
                          <a:spcPts val="600"/>
                        </a:spcBef>
                      </a:pPr>
                      <a:r>
                        <a:rPr lang="en-IN" sz="900" b="0" i="0" u="none" strike="noStrike">
                          <a:solidFill>
                            <a:srgbClr val="000000"/>
                          </a:solidFill>
                          <a:effectLst/>
                          <a:latin typeface="Times New Roman" panose="02020603050405020304" pitchFamily="18" charset="0"/>
                          <a:cs typeface="Times New Roman" panose="02020603050405020304" pitchFamily="18" charset="0"/>
                          <a:hlinkClick r:id="rId2"/>
                        </a:rPr>
                        <a:t>https://github.com/htmw/2025S-SALAAR/wiki</a:t>
                      </a:r>
                      <a:endParaRPr lang="en-IN" sz="900">
                        <a:effectLst/>
                        <a:latin typeface="Times New Roman" panose="02020603050405020304" pitchFamily="18" charset="0"/>
                        <a:cs typeface="Times New Roman" panose="02020603050405020304" pitchFamily="18" charset="0"/>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016974"/>
                  </a:ext>
                </a:extLst>
              </a:tr>
            </a:tbl>
          </a:graphicData>
        </a:graphic>
      </p:graphicFrame>
      <p:pic>
        <p:nvPicPr>
          <p:cNvPr id="3" name="Picture 2">
            <a:extLst>
              <a:ext uri="{FF2B5EF4-FFF2-40B4-BE49-F238E27FC236}">
                <a16:creationId xmlns:a16="http://schemas.microsoft.com/office/drawing/2014/main" id="{CCD73387-0802-DAF4-3062-10630C00FABE}"/>
              </a:ext>
            </a:extLst>
          </p:cNvPr>
          <p:cNvPicPr>
            <a:picLocks noChangeAspect="1"/>
          </p:cNvPicPr>
          <p:nvPr/>
        </p:nvPicPr>
        <p:blipFill>
          <a:blip r:embed="rId3"/>
          <a:stretch>
            <a:fillRect/>
          </a:stretch>
        </p:blipFill>
        <p:spPr>
          <a:xfrm>
            <a:off x="3165809" y="1173437"/>
            <a:ext cx="5693086" cy="5475873"/>
          </a:xfrm>
          <a:prstGeom prst="rect">
            <a:avLst/>
          </a:prstGeom>
        </p:spPr>
      </p:pic>
    </p:spTree>
    <p:extLst>
      <p:ext uri="{BB962C8B-B14F-4D97-AF65-F5344CB8AC3E}">
        <p14:creationId xmlns:p14="http://schemas.microsoft.com/office/powerpoint/2010/main" val="26157954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3A8CEAAF40734FBDA76BCBB7EA00E1" ma:contentTypeVersion="13" ma:contentTypeDescription="Create a new document." ma:contentTypeScope="" ma:versionID="35a60f7d78773df28d621bcc03872e7c">
  <xsd:schema xmlns:xsd="http://www.w3.org/2001/XMLSchema" xmlns:xs="http://www.w3.org/2001/XMLSchema" xmlns:p="http://schemas.microsoft.com/office/2006/metadata/properties" xmlns:ns3="7a2c9274-9d0b-4dae-bbc4-7844e1de625a" xmlns:ns4="c2b52e62-3811-4394-938a-b64237f2b4da" targetNamespace="http://schemas.microsoft.com/office/2006/metadata/properties" ma:root="true" ma:fieldsID="54f27f64118de13e76e135889b1c7965" ns3:_="" ns4:_="">
    <xsd:import namespace="7a2c9274-9d0b-4dae-bbc4-7844e1de625a"/>
    <xsd:import namespace="c2b52e62-3811-4394-938a-b64237f2b4d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GenerationTime" minOccurs="0"/>
                <xsd:element ref="ns3:MediaServiceEventHashCode" minOccurs="0"/>
                <xsd:element ref="ns3:MediaServiceSystem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c9274-9d0b-4dae-bbc4-7844e1de62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b52e62-3811-4394-938a-b64237f2b4d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a2c9274-9d0b-4dae-bbc4-7844e1de625a" xsi:nil="true"/>
  </documentManagement>
</p:properties>
</file>

<file path=customXml/itemProps1.xml><?xml version="1.0" encoding="utf-8"?>
<ds:datastoreItem xmlns:ds="http://schemas.openxmlformats.org/officeDocument/2006/customXml" ds:itemID="{769BEA54-D6BD-4637-9C87-70B9F531EEE2}">
  <ds:schemaRefs>
    <ds:schemaRef ds:uri="7a2c9274-9d0b-4dae-bbc4-7844e1de625a"/>
    <ds:schemaRef ds:uri="c2b52e62-3811-4394-938a-b64237f2b4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C56804-15A3-4BC3-A181-4A84E37AC04D}">
  <ds:schemaRefs>
    <ds:schemaRef ds:uri="http://schemas.microsoft.com/sharepoint/v3/contenttype/forms"/>
  </ds:schemaRefs>
</ds:datastoreItem>
</file>

<file path=customXml/itemProps3.xml><?xml version="1.0" encoding="utf-8"?>
<ds:datastoreItem xmlns:ds="http://schemas.openxmlformats.org/officeDocument/2006/customXml" ds:itemID="{E0ADB45E-A583-40A0-AEE2-F2DD10F232EB}">
  <ds:schemaRefs>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c2b52e62-3811-4394-938a-b64237f2b4da"/>
    <ds:schemaRef ds:uri="http://purl.org/dc/terms/"/>
    <ds:schemaRef ds:uri="http://purl.org/dc/dcmitype/"/>
    <ds:schemaRef ds:uri="http://schemas.openxmlformats.org/package/2006/metadata/core-properties"/>
    <ds:schemaRef ds:uri="7a2c9274-9d0b-4dae-bbc4-7844e1de625a"/>
  </ds:schemaRefs>
</ds:datastoreItem>
</file>

<file path=docProps/app.xml><?xml version="1.0" encoding="utf-8"?>
<Properties xmlns="http://schemas.openxmlformats.org/officeDocument/2006/extended-properties" xmlns:vt="http://schemas.openxmlformats.org/officeDocument/2006/docPropsVTypes">
  <Template>Parallax</Template>
  <TotalTime>9</TotalTime>
  <Words>1839</Words>
  <Application>Microsoft Macintosh PowerPoint</Application>
  <PresentationFormat>Widescreen</PresentationFormat>
  <Paragraphs>241</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Arial,Sans-Serif</vt:lpstr>
      <vt:lpstr>Barlow</vt:lpstr>
      <vt:lpstr>Times New Roman</vt:lpstr>
      <vt:lpstr>Parallax</vt:lpstr>
      <vt:lpstr>Plant leaf Disease detection Using CNN and TensorFlow(Phytora: Plant Health’s Future)</vt:lpstr>
      <vt:lpstr>Table of Contents</vt:lpstr>
      <vt:lpstr>01</vt:lpstr>
      <vt:lpstr>Team Members Roles and Responsibilities </vt:lpstr>
      <vt:lpstr>PowerPoint Presentation</vt:lpstr>
      <vt:lpstr>02</vt:lpstr>
      <vt:lpstr>Problem Statement</vt:lpstr>
      <vt:lpstr>03</vt:lpstr>
      <vt:lpstr>Project Description </vt:lpstr>
      <vt:lpstr>04</vt:lpstr>
      <vt:lpstr>PERSONAS</vt:lpstr>
      <vt:lpstr>PowerPoint Presentation</vt:lpstr>
      <vt:lpstr>PowerPoint Presentation</vt:lpstr>
      <vt:lpstr>05  </vt:lpstr>
      <vt:lpstr>Tools &amp; Technologies</vt:lpstr>
      <vt:lpstr>Cont..</vt:lpstr>
      <vt:lpstr>Cont..</vt:lpstr>
      <vt:lpstr>06</vt:lpstr>
      <vt:lpstr>Algorithms</vt:lpstr>
      <vt:lpstr>07</vt:lpstr>
      <vt:lpstr>Project Schedule</vt:lpstr>
      <vt:lpstr>08</vt:lpstr>
      <vt:lpstr>PowerPoint Presentation</vt:lpstr>
      <vt:lpstr>09</vt:lpstr>
      <vt:lpstr>Retrospective</vt:lpstr>
      <vt:lpstr>PowerPoint Presentation</vt:lpstr>
      <vt:lpstr>PowerPoint Presentation</vt:lpstr>
      <vt:lpstr>10</vt:lpstr>
      <vt:lpstr>WikiPage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kishore kali</dc:creator>
  <cp:lastModifiedBy>Rajanala, Ms. Malavika</cp:lastModifiedBy>
  <cp:revision>211</cp:revision>
  <cp:lastPrinted>2025-02-11T04:01:02Z</cp:lastPrinted>
  <dcterms:created xsi:type="dcterms:W3CDTF">2025-02-09T23:01:37Z</dcterms:created>
  <dcterms:modified xsi:type="dcterms:W3CDTF">2025-03-11T03:12:36Z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0x010100ED3A8CEAAF40734FBDA76BCBB7EA00E1</vt:lpwstr>
  </property>
</Properties>
</file>